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 id="2147483668" r:id="rId2"/>
  </p:sldMasterIdLst>
  <p:notesMasterIdLst>
    <p:notesMasterId r:id="rId17"/>
  </p:notesMasterIdLst>
  <p:sldIdLst>
    <p:sldId id="256" r:id="rId3"/>
    <p:sldId id="257" r:id="rId4"/>
    <p:sldId id="296" r:id="rId5"/>
    <p:sldId id="293" r:id="rId6"/>
    <p:sldId id="294" r:id="rId7"/>
    <p:sldId id="291" r:id="rId8"/>
    <p:sldId id="295" r:id="rId9"/>
    <p:sldId id="260" r:id="rId10"/>
    <p:sldId id="262" r:id="rId11"/>
    <p:sldId id="264" r:id="rId12"/>
    <p:sldId id="302" r:id="rId13"/>
    <p:sldId id="309" r:id="rId14"/>
    <p:sldId id="311" r:id="rId15"/>
    <p:sldId id="3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38" autoAdjust="0"/>
    <p:restoredTop sz="94698" autoAdjust="0"/>
  </p:normalViewPr>
  <p:slideViewPr>
    <p:cSldViewPr snapToGrid="0">
      <p:cViewPr varScale="1">
        <p:scale>
          <a:sx n="72" d="100"/>
          <a:sy n="72" d="100"/>
        </p:scale>
        <p:origin x="66"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91C81-631E-4525-B26C-576B5558F95E}"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F3A31-DB93-42D0-9D59-1983DEF4932C}" type="slidenum">
              <a:rPr lang="en-US" smtClean="0"/>
              <a:t>‹#›</a:t>
            </a:fld>
            <a:endParaRPr lang="en-US"/>
          </a:p>
        </p:txBody>
      </p:sp>
    </p:spTree>
    <p:extLst>
      <p:ext uri="{BB962C8B-B14F-4D97-AF65-F5344CB8AC3E}">
        <p14:creationId xmlns:p14="http://schemas.microsoft.com/office/powerpoint/2010/main" val="200807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F3A31-DB93-42D0-9D59-1983DEF4932C}" type="slidenum">
              <a:rPr lang="en-US" smtClean="0"/>
              <a:t>10</a:t>
            </a:fld>
            <a:endParaRPr lang="en-US"/>
          </a:p>
        </p:txBody>
      </p:sp>
    </p:spTree>
    <p:extLst>
      <p:ext uri="{BB962C8B-B14F-4D97-AF65-F5344CB8AC3E}">
        <p14:creationId xmlns:p14="http://schemas.microsoft.com/office/powerpoint/2010/main" val="772071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33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747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27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78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155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5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84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5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70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062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98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598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1016066"/>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03639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gif"/><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Communication Process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832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0" y="484632"/>
            <a:ext cx="5299586" cy="1609344"/>
          </a:xfrm>
          <a:ln>
            <a:noFill/>
          </a:ln>
        </p:spPr>
        <p:txBody>
          <a:bodyPr>
            <a:normAutofit/>
          </a:bodyPr>
          <a:lstStyle/>
          <a:p>
            <a:r>
              <a:rPr lang="en-US" sz="4000"/>
              <a:t>Written Communication</a:t>
            </a:r>
          </a:p>
        </p:txBody>
      </p:sp>
      <p:pic>
        <p:nvPicPr>
          <p:cNvPr id="8194" name="Picture 2" descr="http://www.kent.ac.uk/careers/pics/application-form.GIF"/>
          <p:cNvPicPr>
            <a:picLocks noChangeAspect="1" noChangeArrowheads="1"/>
          </p:cNvPicPr>
          <p:nvPr/>
        </p:nvPicPr>
        <p:blipFill>
          <a:blip r:embed="rId5"/>
          <a:stretch>
            <a:fillRect/>
          </a:stretch>
        </p:blipFill>
        <p:spPr bwMode="auto">
          <a:xfrm>
            <a:off x="633999" y="1875111"/>
            <a:ext cx="5112461" cy="3118039"/>
          </a:xfrm>
          <a:prstGeom prst="rect">
            <a:avLst/>
          </a:prstGeom>
          <a:noFill/>
        </p:spPr>
      </p:pic>
      <p:sp>
        <p:nvSpPr>
          <p:cNvPr id="3" name="Content Placeholder 2"/>
          <p:cNvSpPr>
            <a:spLocks noGrp="1"/>
          </p:cNvSpPr>
          <p:nvPr>
            <p:ph idx="1"/>
          </p:nvPr>
        </p:nvSpPr>
        <p:spPr>
          <a:xfrm>
            <a:off x="6330739" y="1875111"/>
            <a:ext cx="5299585" cy="4050792"/>
          </a:xfrm>
        </p:spPr>
        <p:txBody>
          <a:bodyPr numCol="2">
            <a:noAutofit/>
          </a:bodyPr>
          <a:lstStyle/>
          <a:p>
            <a:r>
              <a:rPr lang="en-US" sz="2400" dirty="0"/>
              <a:t>Letters</a:t>
            </a:r>
          </a:p>
          <a:p>
            <a:r>
              <a:rPr lang="en-US" sz="2400" dirty="0"/>
              <a:t>Emails</a:t>
            </a:r>
          </a:p>
          <a:p>
            <a:r>
              <a:rPr lang="en-US" sz="2400" dirty="0"/>
              <a:t>Reports</a:t>
            </a:r>
          </a:p>
          <a:p>
            <a:r>
              <a:rPr lang="en-US" sz="2400" dirty="0"/>
              <a:t>Proposals (written report)</a:t>
            </a:r>
          </a:p>
          <a:p>
            <a:r>
              <a:rPr lang="en-US" sz="2400" dirty="0"/>
              <a:t>Memos</a:t>
            </a:r>
          </a:p>
          <a:p>
            <a:r>
              <a:rPr lang="en-US" sz="2400" dirty="0"/>
              <a:t>Invoices</a:t>
            </a:r>
          </a:p>
          <a:p>
            <a:r>
              <a:rPr lang="en-US" sz="2400" dirty="0"/>
              <a:t>Pictographs (image messages)</a:t>
            </a:r>
          </a:p>
          <a:p>
            <a:endParaRPr lang="en-US" sz="2400" dirty="0"/>
          </a:p>
          <a:p>
            <a:endParaRPr lang="en-US" sz="2400" dirty="0"/>
          </a:p>
          <a:p>
            <a:endParaRPr lang="en-US" sz="2400" dirty="0"/>
          </a:p>
          <a:p>
            <a:endParaRPr lang="en-US" sz="2400" dirty="0"/>
          </a:p>
          <a:p>
            <a:endParaRPr lang="en-US" sz="2400" dirty="0"/>
          </a:p>
          <a:p>
            <a:pPr>
              <a:buNone/>
            </a:pPr>
            <a:endParaRPr lang="en-US" sz="2400" dirty="0"/>
          </a:p>
          <a:p>
            <a:r>
              <a:rPr lang="en-US" sz="2400" dirty="0"/>
              <a:t>Faxes</a:t>
            </a:r>
          </a:p>
          <a:p>
            <a:r>
              <a:rPr lang="en-US" sz="2400" dirty="0"/>
              <a:t>Bulletin Boards</a:t>
            </a:r>
          </a:p>
          <a:p>
            <a:r>
              <a:rPr lang="en-US" sz="2400" dirty="0"/>
              <a:t>Messages</a:t>
            </a:r>
          </a:p>
          <a:p>
            <a:r>
              <a:rPr lang="en-US" sz="2400" dirty="0"/>
              <a:t>Newsletters</a:t>
            </a:r>
          </a:p>
          <a:p>
            <a:r>
              <a:rPr lang="en-US" sz="2400" dirty="0"/>
              <a:t>Employee Manuals – Policy Manuals, employee handbooks etc.</a:t>
            </a:r>
          </a:p>
          <a:p>
            <a:r>
              <a:rPr lang="en-US" sz="2400" dirty="0"/>
              <a:t>News Release</a:t>
            </a:r>
          </a:p>
          <a:p>
            <a:r>
              <a:rPr lang="en-US" sz="2400" dirty="0"/>
              <a:t>Flyers/Announcements</a:t>
            </a:r>
          </a:p>
          <a:p>
            <a:endParaRPr lang="en-US" sz="2400" dirty="0"/>
          </a:p>
          <a:p>
            <a:endParaRPr lang="en-US" sz="2400" dirty="0"/>
          </a:p>
          <a:p>
            <a:endParaRPr lang="en-US" sz="2400" dirty="0"/>
          </a:p>
          <a:p>
            <a:endParaRPr lang="en-US" sz="2400" dirty="0"/>
          </a:p>
          <a:p>
            <a:endParaRPr lang="en-US" sz="2400" dirty="0"/>
          </a:p>
        </p:txBody>
      </p:sp>
      <p:grpSp>
        <p:nvGrpSpPr>
          <p:cNvPr id="73" name="Group 7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95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wipe(down)">
                                      <p:cBhvr>
                                        <p:cTn id="36" dur="500"/>
                                        <p:tgtEl>
                                          <p:spTgt spid="3">
                                            <p:txEl>
                                              <p:pRg st="13" end="13"/>
                                            </p:txEl>
                                          </p:spTgt>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wipe(down)">
                                      <p:cBhvr>
                                        <p:cTn id="40" dur="500"/>
                                        <p:tgtEl>
                                          <p:spTgt spid="3">
                                            <p:txEl>
                                              <p:pRg st="14" end="14"/>
                                            </p:txEl>
                                          </p:spTgt>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wipe(down)">
                                      <p:cBhvr>
                                        <p:cTn id="44" dur="500"/>
                                        <p:tgtEl>
                                          <p:spTgt spid="3">
                                            <p:txEl>
                                              <p:pRg st="15" end="15"/>
                                            </p:txEl>
                                          </p:spTgt>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wipe(down)">
                                      <p:cBhvr>
                                        <p:cTn id="48" dur="500"/>
                                        <p:tgtEl>
                                          <p:spTgt spid="3">
                                            <p:txEl>
                                              <p:pRg st="16" end="16"/>
                                            </p:txEl>
                                          </p:spTgt>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wipe(down)">
                                      <p:cBhvr>
                                        <p:cTn id="52" dur="500"/>
                                        <p:tgtEl>
                                          <p:spTgt spid="3">
                                            <p:txEl>
                                              <p:pRg st="17" end="17"/>
                                            </p:txEl>
                                          </p:spTgt>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wipe(down)">
                                      <p:cBhvr>
                                        <p:cTn id="56" dur="500"/>
                                        <p:tgtEl>
                                          <p:spTgt spid="3">
                                            <p:txEl>
                                              <p:pRg st="18" end="18"/>
                                            </p:txEl>
                                          </p:spTgt>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wipe(down)">
                                      <p:cBhvr>
                                        <p:cTn id="60"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045A-A60A-4427-8220-4E2262BDBFE6}"/>
              </a:ext>
            </a:extLst>
          </p:cNvPr>
          <p:cNvSpPr>
            <a:spLocks noGrp="1"/>
          </p:cNvSpPr>
          <p:nvPr>
            <p:ph type="title"/>
          </p:nvPr>
        </p:nvSpPr>
        <p:spPr/>
        <p:txBody>
          <a:bodyPr/>
          <a:lstStyle/>
          <a:p>
            <a:r>
              <a:rPr lang="en-US" dirty="0"/>
              <a:t>How to Write an Effective Communication</a:t>
            </a:r>
          </a:p>
        </p:txBody>
      </p:sp>
      <p:sp>
        <p:nvSpPr>
          <p:cNvPr id="3" name="Content Placeholder 2">
            <a:extLst>
              <a:ext uri="{FF2B5EF4-FFF2-40B4-BE49-F238E27FC236}">
                <a16:creationId xmlns:a16="http://schemas.microsoft.com/office/drawing/2014/main" id="{16952995-C1B3-48C4-BB0F-31230048EE03}"/>
              </a:ext>
            </a:extLst>
          </p:cNvPr>
          <p:cNvSpPr>
            <a:spLocks noGrp="1"/>
          </p:cNvSpPr>
          <p:nvPr>
            <p:ph idx="1"/>
          </p:nvPr>
        </p:nvSpPr>
        <p:spPr/>
        <p:txBody>
          <a:bodyPr>
            <a:normAutofit/>
          </a:bodyPr>
          <a:lstStyle/>
          <a:p>
            <a:pPr algn="l">
              <a:buFont typeface="+mj-lt"/>
              <a:buAutoNum type="arabicPeriod"/>
            </a:pPr>
            <a:r>
              <a:rPr lang="en-US" b="1" i="0" dirty="0">
                <a:solidFill>
                  <a:srgbClr val="3A3A3A"/>
                </a:solidFill>
                <a:effectLst/>
                <a:latin typeface="Roboto"/>
              </a:rPr>
              <a:t>Subject clearly catches their attention – What your message is about</a:t>
            </a:r>
          </a:p>
          <a:p>
            <a:pPr algn="l">
              <a:buFont typeface="+mj-lt"/>
              <a:buAutoNum type="arabicPeriod"/>
            </a:pPr>
            <a:r>
              <a:rPr lang="en-US" b="1" i="0" dirty="0">
                <a:solidFill>
                  <a:srgbClr val="3A3A3A"/>
                </a:solidFill>
                <a:effectLst/>
                <a:latin typeface="Roboto"/>
              </a:rPr>
              <a:t>Opening</a:t>
            </a:r>
            <a:r>
              <a:rPr lang="en-US" b="0" i="0" dirty="0">
                <a:solidFill>
                  <a:srgbClr val="3A3A3A"/>
                </a:solidFill>
                <a:effectLst/>
                <a:latin typeface="Roboto"/>
              </a:rPr>
              <a:t> - Since this is a friendly reminder, it's a good idea to start the message on a positive note. This keeps your message from seeming too harsh. If you can't think of anything specific, state something friendly like "I hope you are doing well."</a:t>
            </a:r>
          </a:p>
          <a:p>
            <a:pPr algn="l">
              <a:buFont typeface="+mj-lt"/>
              <a:buAutoNum type="arabicPeriod"/>
            </a:pPr>
            <a:r>
              <a:rPr lang="en-US" b="1" dirty="0">
                <a:solidFill>
                  <a:srgbClr val="3A3A3A"/>
                </a:solidFill>
                <a:latin typeface="Roboto"/>
              </a:rPr>
              <a:t>Body of the </a:t>
            </a:r>
            <a:r>
              <a:rPr lang="en-US" b="1" i="0" dirty="0">
                <a:solidFill>
                  <a:srgbClr val="3A3A3A"/>
                </a:solidFill>
                <a:effectLst/>
                <a:latin typeface="Roboto"/>
              </a:rPr>
              <a:t>Message</a:t>
            </a:r>
            <a:r>
              <a:rPr lang="en-US" b="0" i="0" dirty="0">
                <a:solidFill>
                  <a:srgbClr val="3A3A3A"/>
                </a:solidFill>
                <a:effectLst/>
                <a:latin typeface="Roboto"/>
              </a:rPr>
              <a:t> - This is where you need to communicate the purpose of the message. Think carefully about what you want to say here. Be as clear as possible. Explain exactly what is overdue or what needs to be addressed (work, behavior, timeliness, etc.).  Explain the impact, the effect, or the results of not doing or doing the behavior</a:t>
            </a:r>
          </a:p>
          <a:p>
            <a:pPr algn="l">
              <a:buFont typeface="+mj-lt"/>
              <a:buAutoNum type="arabicPeriod"/>
            </a:pPr>
            <a:r>
              <a:rPr lang="en-US" b="1" i="0" dirty="0">
                <a:solidFill>
                  <a:srgbClr val="3A3A3A"/>
                </a:solidFill>
                <a:effectLst/>
                <a:latin typeface="Roboto"/>
              </a:rPr>
              <a:t>Closing</a:t>
            </a:r>
            <a:r>
              <a:rPr lang="en-US" b="1" dirty="0">
                <a:solidFill>
                  <a:srgbClr val="3A3A3A"/>
                </a:solidFill>
                <a:latin typeface="Roboto"/>
              </a:rPr>
              <a:t>:  C</a:t>
            </a:r>
            <a:r>
              <a:rPr lang="en-US" b="1" i="0" dirty="0">
                <a:solidFill>
                  <a:srgbClr val="3A3A3A"/>
                </a:solidFill>
                <a:effectLst/>
                <a:latin typeface="Roboto"/>
              </a:rPr>
              <a:t>all to Action</a:t>
            </a:r>
            <a:r>
              <a:rPr lang="en-US" b="0" i="0" dirty="0">
                <a:solidFill>
                  <a:srgbClr val="3A3A3A"/>
                </a:solidFill>
                <a:effectLst/>
                <a:latin typeface="Roboto"/>
              </a:rPr>
              <a:t> - Finally, tell the message recipient what you'd like them to do. Usually, this is a request for them to perform a desired action—It's also a good idea to offer help, such as an offer to answer questions.</a:t>
            </a:r>
          </a:p>
          <a:p>
            <a:endParaRPr lang="en-US" dirty="0"/>
          </a:p>
        </p:txBody>
      </p:sp>
    </p:spTree>
    <p:extLst>
      <p:ext uri="{BB962C8B-B14F-4D97-AF65-F5344CB8AC3E}">
        <p14:creationId xmlns:p14="http://schemas.microsoft.com/office/powerpoint/2010/main" val="296995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FE44A-4FA3-49FC-A31A-B22FC8F0D5CA}"/>
              </a:ext>
            </a:extLst>
          </p:cNvPr>
          <p:cNvSpPr>
            <a:spLocks noGrp="1"/>
          </p:cNvSpPr>
          <p:nvPr>
            <p:ph type="title"/>
          </p:nvPr>
        </p:nvSpPr>
        <p:spPr>
          <a:xfrm>
            <a:off x="382280" y="484632"/>
            <a:ext cx="6743844" cy="837982"/>
          </a:xfrm>
        </p:spPr>
        <p:txBody>
          <a:bodyPr>
            <a:normAutofit/>
          </a:bodyPr>
          <a:lstStyle/>
          <a:p>
            <a:r>
              <a:rPr lang="en-US" sz="4800" dirty="0"/>
              <a:t>When to use emails</a:t>
            </a:r>
          </a:p>
        </p:txBody>
      </p:sp>
      <p:sp>
        <p:nvSpPr>
          <p:cNvPr id="3" name="Content Placeholder 2">
            <a:extLst>
              <a:ext uri="{FF2B5EF4-FFF2-40B4-BE49-F238E27FC236}">
                <a16:creationId xmlns:a16="http://schemas.microsoft.com/office/drawing/2014/main" id="{512C8A1B-C18F-40AE-B07F-DD275418C96B}"/>
              </a:ext>
            </a:extLst>
          </p:cNvPr>
          <p:cNvSpPr>
            <a:spLocks noGrp="1"/>
          </p:cNvSpPr>
          <p:nvPr>
            <p:ph idx="1"/>
          </p:nvPr>
        </p:nvSpPr>
        <p:spPr>
          <a:xfrm>
            <a:off x="312806" y="1322614"/>
            <a:ext cx="6743845" cy="5005038"/>
          </a:xfrm>
        </p:spPr>
        <p:txBody>
          <a:bodyPr>
            <a:noAutofit/>
          </a:bodyPr>
          <a:lstStyle/>
          <a:p>
            <a:pPr marL="228600" marR="0" lvl="0" indent="-228600" rtl="0">
              <a:spcBef>
                <a:spcPts val="0"/>
              </a:spcBef>
              <a:buClr>
                <a:schemeClr val="dk1"/>
              </a:buClr>
              <a:buSzPct val="100000"/>
              <a:buFont typeface="Arial"/>
              <a:buChar char="•"/>
            </a:pPr>
            <a:r>
              <a:rPr lang="en-US" b="1" i="0" u="none" strike="noStrike" cap="none" dirty="0">
                <a:latin typeface="Calibri"/>
                <a:ea typeface="Calibri"/>
                <a:cs typeface="Calibri"/>
                <a:sym typeface="Calibri"/>
              </a:rPr>
              <a:t>Emails  - most common form of communication in business </a:t>
            </a:r>
          </a:p>
          <a:p>
            <a:pPr marL="502920" lvl="1" indent="-228600">
              <a:spcBef>
                <a:spcPts val="0"/>
              </a:spcBef>
              <a:buClr>
                <a:schemeClr val="dk1"/>
              </a:buClr>
              <a:buSzPct val="100000"/>
              <a:buFont typeface="Arial"/>
              <a:buChar char="•"/>
            </a:pPr>
            <a:endParaRPr lang="en-US" sz="2000" b="1" i="0" u="none" strike="noStrike" cap="none" dirty="0">
              <a:latin typeface="Calibri"/>
              <a:ea typeface="Calibri"/>
              <a:cs typeface="Calibri"/>
              <a:sym typeface="Calibri"/>
            </a:endParaRPr>
          </a:p>
          <a:p>
            <a:pPr marL="502920" lvl="1" indent="-228600">
              <a:spcBef>
                <a:spcPts val="0"/>
              </a:spcBef>
              <a:buClr>
                <a:schemeClr val="dk1"/>
              </a:buClr>
              <a:buSzPct val="100000"/>
              <a:buFont typeface="Arial"/>
              <a:buChar char="•"/>
            </a:pPr>
            <a:r>
              <a:rPr lang="en-US" sz="2000" dirty="0">
                <a:latin typeface="Calibri"/>
                <a:cs typeface="Calibri"/>
                <a:sym typeface="Calibri"/>
              </a:rPr>
              <a:t>Used both within an organization and outside</a:t>
            </a:r>
          </a:p>
          <a:p>
            <a:pPr marL="502920" lvl="1" indent="-228600">
              <a:spcBef>
                <a:spcPts val="0"/>
              </a:spcBef>
              <a:buClr>
                <a:schemeClr val="dk1"/>
              </a:buClr>
              <a:buSzPct val="100000"/>
              <a:buFont typeface="Arial"/>
              <a:buChar char="•"/>
            </a:pPr>
            <a:r>
              <a:rPr lang="en-US" sz="2000" dirty="0">
                <a:latin typeface="Calibri"/>
                <a:cs typeface="Calibri"/>
              </a:rPr>
              <a:t>For fast, temporary communications that readers quickly read, act on, and delete</a:t>
            </a:r>
          </a:p>
          <a:p>
            <a:pPr marL="777240" lvl="2" indent="-228600">
              <a:spcBef>
                <a:spcPts val="0"/>
              </a:spcBef>
              <a:buClr>
                <a:schemeClr val="dk1"/>
              </a:buClr>
              <a:buSzPct val="100000"/>
              <a:buFont typeface="Arial"/>
              <a:buChar char="•"/>
            </a:pPr>
            <a:r>
              <a:rPr lang="en-US" sz="1800" dirty="0">
                <a:latin typeface="Calibri"/>
                <a:cs typeface="Calibri"/>
              </a:rPr>
              <a:t>Speedy updates, short reminders or check-ins, time-sensitive announcements, and similar short-lived messages</a:t>
            </a:r>
          </a:p>
          <a:p>
            <a:pPr marL="502920" lvl="1" indent="-228600">
              <a:spcBef>
                <a:spcPts val="0"/>
              </a:spcBef>
              <a:buClr>
                <a:schemeClr val="dk1"/>
              </a:buClr>
              <a:buSzPct val="100000"/>
              <a:buFont typeface="Arial"/>
              <a:buChar char="•"/>
            </a:pPr>
            <a:r>
              <a:rPr lang="en-US" sz="2000" dirty="0">
                <a:latin typeface="Calibri"/>
                <a:cs typeface="Calibri"/>
                <a:sym typeface="Calibri"/>
              </a:rPr>
              <a:t>Use a Catchy Subject line </a:t>
            </a:r>
          </a:p>
          <a:p>
            <a:pPr marL="502920" lvl="1" indent="-228600">
              <a:spcBef>
                <a:spcPts val="0"/>
              </a:spcBef>
              <a:buClr>
                <a:schemeClr val="dk1"/>
              </a:buClr>
              <a:buSzPct val="100000"/>
              <a:buFont typeface="Arial"/>
              <a:buChar char="•"/>
            </a:pPr>
            <a:r>
              <a:rPr lang="en-US" sz="2000" dirty="0">
                <a:latin typeface="Calibri"/>
                <a:cs typeface="Calibri"/>
              </a:rPr>
              <a:t>As always, needs an </a:t>
            </a:r>
            <a:r>
              <a:rPr lang="en-US" sz="2000" i="1" dirty="0">
                <a:solidFill>
                  <a:srgbClr val="FF0000"/>
                </a:solidFill>
                <a:latin typeface="Calibri"/>
                <a:cs typeface="Calibri"/>
              </a:rPr>
              <a:t>Introduction</a:t>
            </a:r>
            <a:r>
              <a:rPr lang="en-US" sz="2000" dirty="0">
                <a:latin typeface="Calibri"/>
                <a:cs typeface="Calibri"/>
              </a:rPr>
              <a:t>, a </a:t>
            </a:r>
            <a:r>
              <a:rPr lang="en-US" sz="2000" i="1" dirty="0">
                <a:solidFill>
                  <a:srgbClr val="FF0000"/>
                </a:solidFill>
                <a:latin typeface="Calibri"/>
                <a:cs typeface="Calibri"/>
              </a:rPr>
              <a:t>Body</a:t>
            </a:r>
            <a:r>
              <a:rPr lang="en-US" sz="2000" dirty="0">
                <a:latin typeface="Calibri"/>
                <a:cs typeface="Calibri"/>
              </a:rPr>
              <a:t>, and a </a:t>
            </a:r>
            <a:r>
              <a:rPr lang="en-US" sz="2000" i="1" dirty="0">
                <a:solidFill>
                  <a:srgbClr val="FF0000"/>
                </a:solidFill>
                <a:latin typeface="Calibri"/>
                <a:cs typeface="Calibri"/>
              </a:rPr>
              <a:t>Closing</a:t>
            </a:r>
          </a:p>
          <a:p>
            <a:pPr marL="502920" lvl="1" indent="-228600">
              <a:spcBef>
                <a:spcPts val="0"/>
              </a:spcBef>
              <a:buClr>
                <a:schemeClr val="dk1"/>
              </a:buClr>
              <a:buSzPct val="100000"/>
              <a:buFont typeface="Arial"/>
              <a:buChar char="•"/>
            </a:pPr>
            <a:r>
              <a:rPr lang="en-US" sz="2000" dirty="0">
                <a:latin typeface="Calibri"/>
                <a:cs typeface="Calibri"/>
              </a:rPr>
              <a:t>Always have a greeting (salutation) and closing</a:t>
            </a:r>
          </a:p>
          <a:p>
            <a:pPr marL="777240" lvl="2" indent="-228600">
              <a:spcBef>
                <a:spcPts val="0"/>
              </a:spcBef>
              <a:buClr>
                <a:schemeClr val="dk1"/>
              </a:buClr>
              <a:buSzPct val="100000"/>
              <a:buFont typeface="Arial"/>
              <a:buChar char="•"/>
            </a:pPr>
            <a:r>
              <a:rPr lang="en-US" sz="2000" i="1" dirty="0">
                <a:solidFill>
                  <a:srgbClr val="FF0000"/>
                </a:solidFill>
                <a:latin typeface="Calibri"/>
                <a:cs typeface="Calibri"/>
                <a:sym typeface="Calibri"/>
              </a:rPr>
              <a:t>Salutation</a:t>
            </a:r>
            <a:r>
              <a:rPr lang="en-US" sz="2000" dirty="0">
                <a:latin typeface="Calibri"/>
                <a:cs typeface="Calibri"/>
                <a:sym typeface="Calibri"/>
              </a:rPr>
              <a:t> (greeting) less formal:  Hello Nate or Nate</a:t>
            </a:r>
          </a:p>
          <a:p>
            <a:pPr marL="1051560" lvl="3" indent="-228600">
              <a:spcBef>
                <a:spcPts val="0"/>
              </a:spcBef>
              <a:buClr>
                <a:schemeClr val="dk1"/>
              </a:buClr>
              <a:buSzPct val="100000"/>
              <a:buFont typeface="Arial"/>
              <a:buChar char="•"/>
            </a:pPr>
            <a:r>
              <a:rPr lang="en-US" sz="2000" dirty="0">
                <a:latin typeface="Calibri"/>
                <a:cs typeface="Calibri"/>
                <a:sym typeface="Calibri"/>
              </a:rPr>
              <a:t>Do not use slang such as </a:t>
            </a:r>
            <a:r>
              <a:rPr lang="en-US" sz="2000" dirty="0" err="1">
                <a:latin typeface="Calibri"/>
                <a:cs typeface="Calibri"/>
                <a:sym typeface="Calibri"/>
              </a:rPr>
              <a:t>Yo</a:t>
            </a:r>
            <a:r>
              <a:rPr lang="en-US" sz="2000" dirty="0">
                <a:latin typeface="Calibri"/>
                <a:cs typeface="Calibri"/>
                <a:sym typeface="Calibri"/>
              </a:rPr>
              <a:t> Nate</a:t>
            </a:r>
          </a:p>
          <a:p>
            <a:pPr marL="777240" lvl="2" indent="-228600">
              <a:spcBef>
                <a:spcPts val="0"/>
              </a:spcBef>
              <a:buClr>
                <a:schemeClr val="dk1"/>
              </a:buClr>
              <a:buSzPct val="100000"/>
              <a:buFont typeface="Arial"/>
              <a:buChar char="•"/>
            </a:pPr>
            <a:r>
              <a:rPr lang="en-US" sz="2000" i="1" dirty="0">
                <a:solidFill>
                  <a:srgbClr val="FF0000"/>
                </a:solidFill>
                <a:latin typeface="Calibri"/>
                <a:cs typeface="Calibri"/>
                <a:sym typeface="Calibri"/>
              </a:rPr>
              <a:t>Closing</a:t>
            </a:r>
            <a:r>
              <a:rPr lang="en-US" sz="2000" dirty="0">
                <a:latin typeface="Calibri"/>
                <a:cs typeface="Calibri"/>
                <a:sym typeface="Calibri"/>
              </a:rPr>
              <a:t> can be sincerely or just Thank you and followed </a:t>
            </a:r>
            <a:r>
              <a:rPr lang="en-US" sz="2000" dirty="0">
                <a:latin typeface="Calibri"/>
                <a:cs typeface="Calibri"/>
              </a:rPr>
              <a:t>by your name, organization, and title</a:t>
            </a:r>
            <a:endParaRPr lang="en-US" sz="2000" dirty="0">
              <a:latin typeface="Calibri"/>
              <a:cs typeface="Calibri"/>
              <a:sym typeface="Calibri"/>
            </a:endParaRPr>
          </a:p>
          <a:p>
            <a:pPr marL="457200" lvl="0" indent="-228600" rtl="0">
              <a:spcBef>
                <a:spcPts val="0"/>
              </a:spcBef>
            </a:pPr>
            <a:r>
              <a:rPr lang="en-US" dirty="0">
                <a:latin typeface="Calibri"/>
                <a:cs typeface="Calibri"/>
                <a:sym typeface="Calibri"/>
              </a:rPr>
              <a:t>If possible, </a:t>
            </a:r>
            <a:r>
              <a:rPr lang="en-US" dirty="0">
                <a:latin typeface="Calibri"/>
                <a:cs typeface="Calibri"/>
              </a:rPr>
              <a:t>limit email length to what appears on screen</a:t>
            </a:r>
          </a:p>
          <a:p>
            <a:pPr marL="457200" lvl="0" indent="-228600" rtl="0">
              <a:spcBef>
                <a:spcPts val="0"/>
              </a:spcBef>
            </a:pPr>
            <a:r>
              <a:rPr lang="en-US" dirty="0">
                <a:latin typeface="Calibri"/>
                <a:cs typeface="Calibri"/>
              </a:rPr>
              <a:t>Use one blank line between paragraphs to avoid “Wall of Text” Syndrome</a:t>
            </a:r>
            <a:endParaRPr lang="en-US" dirty="0"/>
          </a:p>
        </p:txBody>
      </p:sp>
      <p:pic>
        <p:nvPicPr>
          <p:cNvPr id="1026" name="Picture 2" descr="How to Write a Follow up Email (Backed by Research)">
            <a:extLst>
              <a:ext uri="{FF2B5EF4-FFF2-40B4-BE49-F238E27FC236}">
                <a16:creationId xmlns:a16="http://schemas.microsoft.com/office/drawing/2014/main" id="{B1D7E123-210B-4674-A752-35047BC997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829" b="-1"/>
          <a:stretch/>
        </p:blipFill>
        <p:spPr bwMode="auto">
          <a:xfrm>
            <a:off x="7614748" y="1534886"/>
            <a:ext cx="3957889" cy="3038848"/>
          </a:xfrm>
          <a:prstGeom prst="rect">
            <a:avLst/>
          </a:prstGeom>
          <a:noFill/>
          <a:extLst>
            <a:ext uri="{909E8E84-426E-40DD-AFC4-6F175D3DCCD1}">
              <a14:hiddenFill xmlns:a14="http://schemas.microsoft.com/office/drawing/2010/main">
                <a:solidFill>
                  <a:srgbClr val="FFFFFF"/>
                </a:solidFill>
              </a14:hiddenFill>
            </a:ext>
          </a:extLst>
        </p:spPr>
      </p:pic>
      <p:grpSp>
        <p:nvGrpSpPr>
          <p:cNvPr id="1029" name="Group 136">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0" name="Oval 137">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1" name="Oval 138">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695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FE44A-4FA3-49FC-A31A-B22FC8F0D5CA}"/>
              </a:ext>
            </a:extLst>
          </p:cNvPr>
          <p:cNvSpPr>
            <a:spLocks noGrp="1"/>
          </p:cNvSpPr>
          <p:nvPr>
            <p:ph type="title"/>
          </p:nvPr>
        </p:nvSpPr>
        <p:spPr>
          <a:xfrm>
            <a:off x="6400800" y="484632"/>
            <a:ext cx="5299586" cy="805325"/>
          </a:xfrm>
          <a:ln>
            <a:noFill/>
          </a:ln>
        </p:spPr>
        <p:txBody>
          <a:bodyPr>
            <a:normAutofit/>
          </a:bodyPr>
          <a:lstStyle/>
          <a:p>
            <a:r>
              <a:rPr lang="en-US" sz="4000" dirty="0"/>
              <a:t>When to use memos</a:t>
            </a:r>
          </a:p>
        </p:txBody>
      </p:sp>
      <p:sp>
        <p:nvSpPr>
          <p:cNvPr id="3" name="Content Placeholder 2">
            <a:extLst>
              <a:ext uri="{FF2B5EF4-FFF2-40B4-BE49-F238E27FC236}">
                <a16:creationId xmlns:a16="http://schemas.microsoft.com/office/drawing/2014/main" id="{512C8A1B-C18F-40AE-B07F-DD275418C96B}"/>
              </a:ext>
            </a:extLst>
          </p:cNvPr>
          <p:cNvSpPr>
            <a:spLocks noGrp="1"/>
          </p:cNvSpPr>
          <p:nvPr>
            <p:ph idx="1"/>
          </p:nvPr>
        </p:nvSpPr>
        <p:spPr>
          <a:xfrm>
            <a:off x="6154993" y="1319150"/>
            <a:ext cx="5791200" cy="4710675"/>
          </a:xfrm>
        </p:spPr>
        <p:txBody>
          <a:bodyPr>
            <a:normAutofit fontScale="92500" lnSpcReduction="10000"/>
          </a:bodyPr>
          <a:lstStyle/>
          <a:p>
            <a:pPr marL="228600" marR="0" lvl="0" indent="-228600" rtl="0">
              <a:spcBef>
                <a:spcPts val="1000"/>
              </a:spcBef>
              <a:buClr>
                <a:schemeClr val="dk1"/>
              </a:buClr>
              <a:buSzPct val="100000"/>
              <a:buFont typeface="Arial"/>
              <a:buChar char="•"/>
            </a:pPr>
            <a:r>
              <a:rPr lang="en-US" sz="2200" dirty="0">
                <a:latin typeface="Calibri" panose="020F0502020204030204" pitchFamily="34" charset="0"/>
                <a:ea typeface="Calibri"/>
                <a:cs typeface="Calibri" panose="020F0502020204030204" pitchFamily="34" charset="0"/>
                <a:sym typeface="Calibri"/>
              </a:rPr>
              <a:t>C</a:t>
            </a:r>
            <a:r>
              <a:rPr lang="en-US" sz="2200" b="0" i="0" u="none" strike="noStrike" cap="none" dirty="0">
                <a:latin typeface="Calibri" panose="020F0502020204030204" pitchFamily="34" charset="0"/>
                <a:ea typeface="Calibri"/>
                <a:cs typeface="Calibri" panose="020F0502020204030204" pitchFamily="34" charset="0"/>
                <a:sym typeface="Calibri"/>
              </a:rPr>
              <a:t>ommunication </a:t>
            </a:r>
            <a:r>
              <a:rPr lang="en-US" sz="2200" b="1" i="0" u="sng" strike="noStrike" cap="none" dirty="0">
                <a:latin typeface="Calibri" panose="020F0502020204030204" pitchFamily="34" charset="0"/>
                <a:ea typeface="Calibri"/>
                <a:cs typeface="Calibri" panose="020F0502020204030204" pitchFamily="34" charset="0"/>
                <a:sym typeface="Calibri"/>
              </a:rPr>
              <a:t>within</a:t>
            </a:r>
            <a:r>
              <a:rPr lang="en-US" sz="2200" b="0" i="0" u="none" strike="noStrike" cap="none" dirty="0">
                <a:latin typeface="Calibri" panose="020F0502020204030204" pitchFamily="34" charset="0"/>
                <a:ea typeface="Calibri"/>
                <a:cs typeface="Calibri" panose="020F0502020204030204" pitchFamily="34" charset="0"/>
                <a:sym typeface="Calibri"/>
              </a:rPr>
              <a:t> an organization</a:t>
            </a:r>
          </a:p>
          <a:p>
            <a:pPr marL="228600" marR="0" lvl="0" indent="-228600" rtl="0">
              <a:spcBef>
                <a:spcPts val="1000"/>
              </a:spcBef>
              <a:buClr>
                <a:schemeClr val="dk1"/>
              </a:buClr>
              <a:buSzPct val="100000"/>
              <a:buFont typeface="Arial"/>
              <a:buChar char="•"/>
            </a:pPr>
            <a:r>
              <a:rPr lang="en-US" sz="2200" dirty="0">
                <a:latin typeface="Calibri" panose="020F0502020204030204" pitchFamily="34" charset="0"/>
                <a:cs typeface="Calibri" panose="020F0502020204030204" pitchFamily="34" charset="0"/>
              </a:rPr>
              <a:t>For p</a:t>
            </a:r>
            <a:r>
              <a:rPr lang="en-US" sz="2200" b="0" i="0" dirty="0">
                <a:effectLst/>
                <a:latin typeface="Calibri" panose="020F0502020204030204" pitchFamily="34" charset="0"/>
                <a:cs typeface="Calibri" panose="020F0502020204030204" pitchFamily="34" charset="0"/>
              </a:rPr>
              <a:t>roposal, a serious recommendation, a technical explanation, a new policy, or something that readers will consult more than once</a:t>
            </a:r>
          </a:p>
          <a:p>
            <a:pPr marL="228600" indent="-228600">
              <a:spcBef>
                <a:spcPts val="1000"/>
              </a:spcBef>
              <a:buClr>
                <a:schemeClr val="dk1"/>
              </a:buClr>
              <a:buSzPct val="100000"/>
              <a:buFont typeface="Arial"/>
              <a:buChar char="•"/>
            </a:pPr>
            <a:r>
              <a:rPr lang="en-US" sz="2200" b="1" i="0" dirty="0">
                <a:effectLst/>
                <a:latin typeface="Calibri" panose="020F0502020204030204" pitchFamily="34" charset="0"/>
                <a:cs typeface="Calibri" panose="020F0502020204030204" pitchFamily="34" charset="0"/>
              </a:rPr>
              <a:t>Will be printed and posted on a bulletin board</a:t>
            </a:r>
          </a:p>
          <a:p>
            <a:pPr marL="228600" indent="-228600">
              <a:spcBef>
                <a:spcPts val="1000"/>
              </a:spcBef>
              <a:buClr>
                <a:schemeClr val="dk1"/>
              </a:buClr>
              <a:buSzPct val="100000"/>
              <a:buFont typeface="Arial"/>
              <a:buChar char="•"/>
            </a:pPr>
            <a:r>
              <a:rPr lang="en-US" sz="2200" b="0" i="0" dirty="0">
                <a:effectLst/>
                <a:latin typeface="Calibri" panose="020F0502020204030204" pitchFamily="34" charset="0"/>
                <a:cs typeface="Calibri" panose="020F0502020204030204" pitchFamily="34" charset="0"/>
              </a:rPr>
              <a:t>If contains bullet points, bold headings, columns, tables,  or graphs </a:t>
            </a:r>
          </a:p>
          <a:p>
            <a:pPr marL="228600" indent="-228600">
              <a:spcBef>
                <a:spcPts val="1000"/>
              </a:spcBef>
              <a:buClr>
                <a:schemeClr val="dk1"/>
              </a:buClr>
              <a:buSzPct val="100000"/>
              <a:buFont typeface="Arial"/>
              <a:buChar char="•"/>
            </a:pPr>
            <a:r>
              <a:rPr lang="en-US" sz="2200" dirty="0">
                <a:latin typeface="Calibri"/>
                <a:cs typeface="Calibri"/>
                <a:sym typeface="Calibri"/>
              </a:rPr>
              <a:t>Use a Cathy/specific Subject line </a:t>
            </a:r>
          </a:p>
          <a:p>
            <a:pPr marL="228600" indent="-228600">
              <a:spcBef>
                <a:spcPts val="1000"/>
              </a:spcBef>
              <a:buClr>
                <a:schemeClr val="dk1"/>
              </a:buClr>
              <a:buSzPct val="100000"/>
              <a:buFont typeface="Arial"/>
              <a:buChar char="•"/>
            </a:pPr>
            <a:r>
              <a:rPr lang="en-US" sz="2200" dirty="0">
                <a:latin typeface="Calibri"/>
                <a:cs typeface="Calibri"/>
              </a:rPr>
              <a:t>As always, needs an </a:t>
            </a:r>
            <a:r>
              <a:rPr lang="en-US" sz="2200" i="1" dirty="0">
                <a:solidFill>
                  <a:srgbClr val="FF0000"/>
                </a:solidFill>
                <a:latin typeface="Calibri"/>
                <a:cs typeface="Calibri"/>
              </a:rPr>
              <a:t>Introduction</a:t>
            </a:r>
            <a:r>
              <a:rPr lang="en-US" sz="2200" dirty="0">
                <a:latin typeface="Calibri"/>
                <a:cs typeface="Calibri"/>
              </a:rPr>
              <a:t>, a </a:t>
            </a:r>
            <a:r>
              <a:rPr lang="en-US" sz="2200" i="1" dirty="0">
                <a:solidFill>
                  <a:srgbClr val="FF0000"/>
                </a:solidFill>
                <a:latin typeface="Calibri"/>
                <a:cs typeface="Calibri"/>
              </a:rPr>
              <a:t>Body</a:t>
            </a:r>
            <a:r>
              <a:rPr lang="en-US" sz="2200" dirty="0">
                <a:latin typeface="Calibri"/>
                <a:cs typeface="Calibri"/>
              </a:rPr>
              <a:t>, and a </a:t>
            </a:r>
            <a:r>
              <a:rPr lang="en-US" sz="2200" i="1" dirty="0">
                <a:solidFill>
                  <a:srgbClr val="FF0000"/>
                </a:solidFill>
                <a:latin typeface="Calibri"/>
                <a:cs typeface="Calibri"/>
              </a:rPr>
              <a:t>Closing paragraph</a:t>
            </a:r>
          </a:p>
          <a:p>
            <a:pPr marL="228600" indent="-228600">
              <a:spcBef>
                <a:spcPts val="1000"/>
              </a:spcBef>
              <a:buClr>
                <a:schemeClr val="dk1"/>
              </a:buClr>
              <a:buSzPct val="100000"/>
              <a:buFont typeface="Arial"/>
              <a:buChar char="•"/>
            </a:pPr>
            <a:r>
              <a:rPr lang="en-US" sz="2200" i="0" dirty="0">
                <a:effectLst/>
                <a:latin typeface="Calibri" panose="020F0502020204030204" pitchFamily="34" charset="0"/>
                <a:cs typeface="Calibri" panose="020F0502020204030204" pitchFamily="34" charset="0"/>
              </a:rPr>
              <a:t>Try to keep is short with ½ page</a:t>
            </a:r>
          </a:p>
          <a:p>
            <a:pPr marL="228600" indent="-228600">
              <a:spcBef>
                <a:spcPts val="1000"/>
              </a:spcBef>
              <a:buClr>
                <a:schemeClr val="dk1"/>
              </a:buClr>
              <a:buSzPct val="100000"/>
              <a:buFont typeface="Arial"/>
              <a:buChar char="•"/>
            </a:pPr>
            <a:r>
              <a:rPr lang="en-US" sz="2200" i="0" dirty="0">
                <a:effectLst/>
                <a:latin typeface="Calibri" panose="020F0502020204030204" pitchFamily="34" charset="0"/>
                <a:cs typeface="Calibri" panose="020F0502020204030204" pitchFamily="34" charset="0"/>
              </a:rPr>
              <a:t>To send your memo, simply attach it to a brief email.</a:t>
            </a:r>
            <a:br>
              <a:rPr lang="en-US" sz="1500" b="0" i="0" u="none" strike="noStrike" cap="none" dirty="0">
                <a:latin typeface="Calibri"/>
                <a:ea typeface="Calibri"/>
                <a:cs typeface="Calibri"/>
                <a:sym typeface="Calibri"/>
              </a:rPr>
            </a:br>
            <a:endParaRPr lang="en-US" sz="1500" dirty="0">
              <a:latin typeface="Calibri"/>
              <a:ea typeface="Calibri"/>
              <a:cs typeface="Calibri"/>
              <a:sym typeface="Calibri"/>
            </a:endParaRPr>
          </a:p>
          <a:p>
            <a:endParaRPr lang="en-US" sz="1500" dirty="0"/>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2" name="Picture 4" descr="17+ Free Interoffice Memo Templates in Word Excel PDF formats">
            <a:extLst>
              <a:ext uri="{FF2B5EF4-FFF2-40B4-BE49-F238E27FC236}">
                <a16:creationId xmlns:a16="http://schemas.microsoft.com/office/drawing/2014/main" id="{992DA4AE-94F2-4BE4-A791-2C95AF07E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14" y="798739"/>
            <a:ext cx="52959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FE44A-4FA3-49FC-A31A-B22FC8F0D5CA}"/>
              </a:ext>
            </a:extLst>
          </p:cNvPr>
          <p:cNvSpPr>
            <a:spLocks noGrp="1"/>
          </p:cNvSpPr>
          <p:nvPr>
            <p:ph type="title"/>
          </p:nvPr>
        </p:nvSpPr>
        <p:spPr>
          <a:xfrm>
            <a:off x="6400800" y="484632"/>
            <a:ext cx="5299586" cy="674697"/>
          </a:xfrm>
          <a:ln>
            <a:noFill/>
          </a:ln>
        </p:spPr>
        <p:txBody>
          <a:bodyPr>
            <a:normAutofit/>
          </a:bodyPr>
          <a:lstStyle/>
          <a:p>
            <a:r>
              <a:rPr lang="en-US" sz="4000" dirty="0"/>
              <a:t>When to use letters</a:t>
            </a:r>
          </a:p>
        </p:txBody>
      </p:sp>
      <p:pic>
        <p:nvPicPr>
          <p:cNvPr id="3074" name="Picture 2" descr="35 Formal / Business Letter Format Templates &amp; Examples ᐅ TemplateLab">
            <a:extLst>
              <a:ext uri="{FF2B5EF4-FFF2-40B4-BE49-F238E27FC236}">
                <a16:creationId xmlns:a16="http://schemas.microsoft.com/office/drawing/2014/main" id="{A39098D6-22AE-4896-B651-4A3F89A076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6" r="-1" b="6000"/>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12C8A1B-C18F-40AE-B07F-DD275418C96B}"/>
              </a:ext>
            </a:extLst>
          </p:cNvPr>
          <p:cNvSpPr>
            <a:spLocks noGrp="1"/>
          </p:cNvSpPr>
          <p:nvPr>
            <p:ph idx="1"/>
          </p:nvPr>
        </p:nvSpPr>
        <p:spPr>
          <a:xfrm>
            <a:off x="6479457" y="1445078"/>
            <a:ext cx="5712542" cy="5127171"/>
          </a:xfrm>
        </p:spPr>
        <p:txBody>
          <a:bodyPr>
            <a:noAutofit/>
          </a:bodyPr>
          <a:lstStyle/>
          <a:p>
            <a:pPr lvl="0" rtl="0">
              <a:spcBef>
                <a:spcPts val="0"/>
              </a:spcBef>
              <a:buClr>
                <a:schemeClr val="dk1"/>
              </a:buClr>
              <a:buSzPct val="100000"/>
              <a:buFont typeface="Arial"/>
              <a:buChar char="•"/>
            </a:pPr>
            <a:r>
              <a:rPr lang="en-US" b="1" i="0" u="none" strike="noStrike" cap="none" dirty="0">
                <a:latin typeface="Calibri" panose="020F0502020204030204" pitchFamily="34" charset="0"/>
                <a:ea typeface="Calibri"/>
                <a:cs typeface="Calibri" panose="020F0502020204030204" pitchFamily="34" charset="0"/>
                <a:sym typeface="Calibri"/>
              </a:rPr>
              <a:t>Letters</a:t>
            </a:r>
            <a:r>
              <a:rPr lang="en-US" b="0" i="0" u="none" strike="noStrike" cap="none" dirty="0">
                <a:latin typeface="Calibri" panose="020F0502020204030204" pitchFamily="34" charset="0"/>
                <a:ea typeface="Calibri"/>
                <a:cs typeface="Calibri" panose="020F0502020204030204" pitchFamily="34" charset="0"/>
                <a:sym typeface="Calibri"/>
              </a:rPr>
              <a:t> are typically sent to recipients </a:t>
            </a:r>
            <a:r>
              <a:rPr lang="en-US" b="1" i="0" u="none" strike="noStrike" cap="none" dirty="0">
                <a:latin typeface="Calibri" panose="020F0502020204030204" pitchFamily="34" charset="0"/>
                <a:ea typeface="Calibri"/>
                <a:cs typeface="Calibri" panose="020F0502020204030204" pitchFamily="34" charset="0"/>
                <a:sym typeface="Calibri"/>
              </a:rPr>
              <a:t>outside</a:t>
            </a:r>
            <a:r>
              <a:rPr lang="en-US" b="0" i="0" u="none" strike="noStrike" cap="none" dirty="0">
                <a:latin typeface="Calibri" panose="020F0502020204030204" pitchFamily="34" charset="0"/>
                <a:ea typeface="Calibri"/>
                <a:cs typeface="Calibri" panose="020F0502020204030204" pitchFamily="34" charset="0"/>
                <a:sym typeface="Calibri"/>
              </a:rPr>
              <a:t> an organization</a:t>
            </a:r>
          </a:p>
          <a:p>
            <a:pPr lvl="0" rtl="0">
              <a:spcBef>
                <a:spcPts val="0"/>
              </a:spcBef>
              <a:buClr>
                <a:schemeClr val="dk1"/>
              </a:buClr>
              <a:buSzPct val="100000"/>
              <a:buFont typeface="Arial"/>
              <a:buChar char="•"/>
            </a:pPr>
            <a:r>
              <a:rPr lang="en-US" dirty="0">
                <a:latin typeface="Calibri" panose="020F0502020204030204" pitchFamily="34" charset="0"/>
                <a:ea typeface="Calibri"/>
                <a:cs typeface="Calibri" panose="020F0502020204030204" pitchFamily="34" charset="0"/>
                <a:sym typeface="Calibri"/>
              </a:rPr>
              <a:t>May be used </a:t>
            </a:r>
            <a:r>
              <a:rPr lang="en-US" b="1" dirty="0">
                <a:latin typeface="Calibri" panose="020F0502020204030204" pitchFamily="34" charset="0"/>
                <a:ea typeface="Calibri"/>
                <a:cs typeface="Calibri" panose="020F0502020204030204" pitchFamily="34" charset="0"/>
                <a:sym typeface="Calibri"/>
              </a:rPr>
              <a:t>within </a:t>
            </a:r>
            <a:r>
              <a:rPr lang="en-US" dirty="0">
                <a:latin typeface="Calibri" panose="020F0502020204030204" pitchFamily="34" charset="0"/>
                <a:ea typeface="Calibri"/>
                <a:cs typeface="Calibri" panose="020F0502020204030204" pitchFamily="34" charset="0"/>
                <a:sym typeface="Calibri"/>
              </a:rPr>
              <a:t>an organization if</a:t>
            </a:r>
            <a:r>
              <a:rPr lang="en-US" b="0" i="0" u="none" strike="noStrike" cap="none" dirty="0">
                <a:latin typeface="Calibri" panose="020F0502020204030204" pitchFamily="34" charset="0"/>
                <a:ea typeface="Calibri"/>
                <a:cs typeface="Calibri" panose="020F0502020204030204" pitchFamily="34" charset="0"/>
                <a:sym typeface="Calibri"/>
              </a:rPr>
              <a:t> </a:t>
            </a:r>
            <a:r>
              <a:rPr lang="en-US" dirty="0">
                <a:latin typeface="Calibri" panose="020F0502020204030204" pitchFamily="34" charset="0"/>
                <a:ea typeface="Calibri"/>
                <a:cs typeface="Calibri" panose="020F0502020204030204" pitchFamily="34" charset="0"/>
                <a:sym typeface="Calibri"/>
              </a:rPr>
              <a:t>the topic </a:t>
            </a:r>
            <a:r>
              <a:rPr lang="en-US" b="0" i="0" u="none" strike="noStrike" cap="none" dirty="0">
                <a:latin typeface="Calibri" panose="020F0502020204030204" pitchFamily="34" charset="0"/>
                <a:ea typeface="Calibri"/>
                <a:cs typeface="Calibri" panose="020F0502020204030204" pitchFamily="34" charset="0"/>
                <a:sym typeface="Calibri"/>
              </a:rPr>
              <a:t>is </a:t>
            </a:r>
            <a:r>
              <a:rPr lang="en-US" u="sng" dirty="0">
                <a:latin typeface="Calibri" panose="020F0502020204030204" pitchFamily="34" charset="0"/>
                <a:ea typeface="Calibri"/>
                <a:cs typeface="Calibri" panose="020F0502020204030204" pitchFamily="34" charset="0"/>
                <a:sym typeface="Calibri"/>
              </a:rPr>
              <a:t>very </a:t>
            </a:r>
            <a:r>
              <a:rPr lang="en-US" b="0" i="0" u="sng" strike="noStrike" cap="none" dirty="0">
                <a:latin typeface="Calibri" panose="020F0502020204030204" pitchFamily="34" charset="0"/>
                <a:ea typeface="Calibri"/>
                <a:cs typeface="Calibri" panose="020F0502020204030204" pitchFamily="34" charset="0"/>
                <a:sym typeface="Calibri"/>
              </a:rPr>
              <a:t>formal </a:t>
            </a:r>
            <a:r>
              <a:rPr lang="en-US" b="0" i="0" u="none" strike="noStrike" cap="none" dirty="0">
                <a:latin typeface="Calibri" panose="020F0502020204030204" pitchFamily="34" charset="0"/>
                <a:ea typeface="Calibri"/>
                <a:cs typeface="Calibri" panose="020F0502020204030204" pitchFamily="34" charset="0"/>
                <a:sym typeface="Calibri"/>
              </a:rPr>
              <a:t>and/or non-routine </a:t>
            </a:r>
          </a:p>
          <a:p>
            <a:pPr lvl="1">
              <a:spcBef>
                <a:spcPts val="0"/>
              </a:spcBef>
              <a:buClr>
                <a:schemeClr val="dk1"/>
              </a:buClr>
              <a:buSzPct val="100000"/>
              <a:buFont typeface="Arial"/>
              <a:buChar char="•"/>
            </a:pPr>
            <a:r>
              <a:rPr lang="en-US" sz="2000" b="0" i="0" u="none" strike="noStrike" cap="none" dirty="0">
                <a:latin typeface="Calibri" panose="020F0502020204030204" pitchFamily="34" charset="0"/>
                <a:ea typeface="Calibri"/>
                <a:cs typeface="Calibri" panose="020F0502020204030204" pitchFamily="34" charset="0"/>
                <a:sym typeface="Calibri"/>
              </a:rPr>
              <a:t>Ex:  written warning in an employee’s file</a:t>
            </a:r>
          </a:p>
          <a:p>
            <a:pPr>
              <a:spcBef>
                <a:spcPts val="0"/>
              </a:spcBef>
              <a:buClr>
                <a:schemeClr val="dk1"/>
              </a:buClr>
              <a:buSzPct val="100000"/>
              <a:buFont typeface="Arial"/>
              <a:buChar char="•"/>
            </a:pPr>
            <a:r>
              <a:rPr lang="en-US" dirty="0">
                <a:latin typeface="Calibri" panose="020F0502020204030204" pitchFamily="34" charset="0"/>
                <a:cs typeface="Calibri" panose="020F0502020204030204" pitchFamily="34" charset="0"/>
              </a:rPr>
              <a:t>O</a:t>
            </a:r>
            <a:r>
              <a:rPr lang="en-US" b="0" i="0" dirty="0">
                <a:effectLst/>
                <a:latin typeface="Calibri" panose="020F0502020204030204" pitchFamily="34" charset="0"/>
                <a:cs typeface="Calibri" panose="020F0502020204030204" pitchFamily="34" charset="0"/>
              </a:rPr>
              <a:t>ften sent to a company, its clients, employees, or stakeholders</a:t>
            </a:r>
            <a:endParaRPr lang="en-US" dirty="0">
              <a:latin typeface="Calibri" panose="020F0502020204030204" pitchFamily="34" charset="0"/>
              <a:cs typeface="Calibri" panose="020F0502020204030204" pitchFamily="34" charset="0"/>
              <a:sym typeface="Calibri"/>
            </a:endParaRPr>
          </a:p>
          <a:p>
            <a:pPr>
              <a:spcBef>
                <a:spcPts val="0"/>
              </a:spcBef>
              <a:buClr>
                <a:schemeClr val="dk1"/>
              </a:buClr>
              <a:buSzPct val="100000"/>
              <a:buFont typeface="Arial"/>
              <a:buChar char="•"/>
            </a:pPr>
            <a:r>
              <a:rPr lang="en-US" b="0" i="0" dirty="0">
                <a:effectLst/>
                <a:latin typeface="Calibri" panose="020F0502020204030204" pitchFamily="34" charset="0"/>
                <a:cs typeface="Calibri" panose="020F0502020204030204" pitchFamily="34" charset="0"/>
                <a:sym typeface="Calibri"/>
              </a:rPr>
              <a:t>S</a:t>
            </a:r>
            <a:r>
              <a:rPr lang="en-US" b="0" i="0" dirty="0">
                <a:effectLst/>
                <a:latin typeface="Calibri" panose="020F0502020204030204" pitchFamily="34" charset="0"/>
                <a:cs typeface="Calibri" panose="020F0502020204030204" pitchFamily="34" charset="0"/>
              </a:rPr>
              <a:t>erious and formal types of correspondence</a:t>
            </a:r>
          </a:p>
          <a:p>
            <a:pPr lvl="1">
              <a:spcBef>
                <a:spcPts val="0"/>
              </a:spcBef>
              <a:buClr>
                <a:schemeClr val="dk1"/>
              </a:buClr>
              <a:buSzPct val="100000"/>
              <a:buFont typeface="Arial"/>
              <a:buChar char="•"/>
            </a:pPr>
            <a:r>
              <a:rPr lang="en-US" sz="2000" dirty="0">
                <a:latin typeface="Calibri" panose="020F0502020204030204" pitchFamily="34" charset="0"/>
                <a:cs typeface="Calibri" panose="020F0502020204030204" pitchFamily="34" charset="0"/>
              </a:rPr>
              <a:t>Reference letters</a:t>
            </a:r>
          </a:p>
          <a:p>
            <a:pPr lvl="1">
              <a:spcBef>
                <a:spcPts val="0"/>
              </a:spcBef>
              <a:buClr>
                <a:schemeClr val="dk1"/>
              </a:buClr>
              <a:buSzPct val="100000"/>
              <a:buFont typeface="Arial"/>
              <a:buChar char="•"/>
            </a:pPr>
            <a:r>
              <a:rPr lang="en-US" sz="2000" b="0" i="0" dirty="0">
                <a:effectLst/>
                <a:latin typeface="Calibri" panose="020F0502020204030204" pitchFamily="34" charset="0"/>
                <a:cs typeface="Calibri" panose="020F0502020204030204" pitchFamily="34" charset="0"/>
              </a:rPr>
              <a:t>Employment verification </a:t>
            </a:r>
          </a:p>
          <a:p>
            <a:pPr lvl="1">
              <a:spcBef>
                <a:spcPts val="0"/>
              </a:spcBef>
              <a:buClr>
                <a:schemeClr val="dk1"/>
              </a:buClr>
              <a:buSzPct val="100000"/>
              <a:buFont typeface="Arial"/>
              <a:buChar char="•"/>
            </a:pPr>
            <a:r>
              <a:rPr lang="en-US" sz="2000" dirty="0">
                <a:latin typeface="Calibri" panose="020F0502020204030204" pitchFamily="34" charset="0"/>
                <a:cs typeface="Calibri" panose="020F0502020204030204" pitchFamily="34" charset="0"/>
              </a:rPr>
              <a:t>Job Offers</a:t>
            </a:r>
          </a:p>
          <a:p>
            <a:pPr lvl="1">
              <a:spcBef>
                <a:spcPts val="0"/>
              </a:spcBef>
              <a:buClr>
                <a:schemeClr val="dk1"/>
              </a:buClr>
              <a:buSzPct val="100000"/>
              <a:buFont typeface="Arial"/>
              <a:buChar char="•"/>
            </a:pPr>
            <a:r>
              <a:rPr lang="en-US" sz="2000" dirty="0">
                <a:latin typeface="Calibri" panose="020F0502020204030204" pitchFamily="34" charset="0"/>
                <a:cs typeface="Calibri" panose="020F0502020204030204" pitchFamily="34" charset="0"/>
              </a:rPr>
              <a:t>Contracts</a:t>
            </a:r>
          </a:p>
          <a:p>
            <a:pPr marL="228600" indent="-228600">
              <a:spcBef>
                <a:spcPts val="0"/>
              </a:spcBef>
              <a:buClr>
                <a:schemeClr val="dk1"/>
              </a:buClr>
              <a:buSzPct val="100000"/>
              <a:buFont typeface="Arial"/>
              <a:buChar char="•"/>
            </a:pPr>
            <a:r>
              <a:rPr lang="en-US" dirty="0">
                <a:latin typeface="Calibri"/>
                <a:cs typeface="Calibri"/>
              </a:rPr>
              <a:t>Includes a greeting </a:t>
            </a:r>
            <a:r>
              <a:rPr lang="en-US" i="1" dirty="0">
                <a:solidFill>
                  <a:srgbClr val="FF0000"/>
                </a:solidFill>
                <a:latin typeface="Calibri"/>
                <a:cs typeface="Calibri"/>
                <a:sym typeface="Calibri"/>
              </a:rPr>
              <a:t>Salutation</a:t>
            </a:r>
          </a:p>
          <a:p>
            <a:pPr marL="502920" lvl="1" indent="-228600">
              <a:spcBef>
                <a:spcPts val="0"/>
              </a:spcBef>
              <a:buClr>
                <a:schemeClr val="dk1"/>
              </a:buClr>
              <a:buSzPct val="100000"/>
              <a:buFont typeface="Arial"/>
              <a:buChar char="•"/>
            </a:pPr>
            <a:r>
              <a:rPr lang="en-US" sz="2000" dirty="0">
                <a:latin typeface="Calibri"/>
                <a:cs typeface="Calibri"/>
                <a:sym typeface="Calibri"/>
              </a:rPr>
              <a:t>Dear Mr. Smith</a:t>
            </a:r>
          </a:p>
          <a:p>
            <a:pPr marL="228600" indent="-228600">
              <a:spcBef>
                <a:spcPts val="0"/>
              </a:spcBef>
              <a:buClr>
                <a:schemeClr val="dk1"/>
              </a:buClr>
              <a:buSzPct val="100000"/>
              <a:buFont typeface="Arial"/>
              <a:buChar char="•"/>
            </a:pPr>
            <a:r>
              <a:rPr lang="en-US" dirty="0">
                <a:latin typeface="Calibri"/>
                <a:cs typeface="Calibri"/>
              </a:rPr>
              <a:t>As always needs an </a:t>
            </a:r>
            <a:r>
              <a:rPr lang="en-US" i="1" dirty="0">
                <a:solidFill>
                  <a:srgbClr val="FF0000"/>
                </a:solidFill>
                <a:latin typeface="Calibri"/>
                <a:cs typeface="Calibri"/>
              </a:rPr>
              <a:t>Introduction</a:t>
            </a:r>
            <a:r>
              <a:rPr lang="en-US" dirty="0">
                <a:latin typeface="Calibri"/>
                <a:cs typeface="Calibri"/>
              </a:rPr>
              <a:t>, a </a:t>
            </a:r>
            <a:r>
              <a:rPr lang="en-US" i="1" dirty="0">
                <a:solidFill>
                  <a:srgbClr val="FF0000"/>
                </a:solidFill>
                <a:latin typeface="Calibri"/>
                <a:cs typeface="Calibri"/>
              </a:rPr>
              <a:t>Body</a:t>
            </a:r>
            <a:r>
              <a:rPr lang="en-US" dirty="0">
                <a:latin typeface="Calibri"/>
                <a:cs typeface="Calibri"/>
              </a:rPr>
              <a:t>, and a </a:t>
            </a:r>
            <a:r>
              <a:rPr lang="en-US" i="1" dirty="0">
                <a:solidFill>
                  <a:srgbClr val="FF0000"/>
                </a:solidFill>
                <a:latin typeface="Calibri"/>
                <a:cs typeface="Calibri"/>
              </a:rPr>
              <a:t>Closing</a:t>
            </a:r>
            <a:r>
              <a:rPr lang="en-US" dirty="0">
                <a:latin typeface="Calibri"/>
                <a:cs typeface="Calibri"/>
              </a:rPr>
              <a:t> to the body of the letter</a:t>
            </a:r>
          </a:p>
          <a:p>
            <a:pPr marL="228600" indent="-228600">
              <a:spcBef>
                <a:spcPts val="0"/>
              </a:spcBef>
              <a:buClr>
                <a:schemeClr val="dk1"/>
              </a:buClr>
              <a:buSzPct val="100000"/>
              <a:buFont typeface="Arial"/>
              <a:buChar char="•"/>
            </a:pPr>
            <a:r>
              <a:rPr lang="en-US" i="1" dirty="0">
                <a:solidFill>
                  <a:srgbClr val="FF0000"/>
                </a:solidFill>
                <a:latin typeface="Calibri"/>
                <a:cs typeface="Calibri"/>
                <a:sym typeface="Calibri"/>
              </a:rPr>
              <a:t>Formal Closing:  </a:t>
            </a:r>
            <a:r>
              <a:rPr lang="en-US" dirty="0">
                <a:latin typeface="Calibri"/>
                <a:cs typeface="Calibri"/>
                <a:sym typeface="Calibri"/>
              </a:rPr>
              <a:t>Sincerely</a:t>
            </a:r>
          </a:p>
          <a:p>
            <a:pPr marL="228600" indent="-228600">
              <a:spcBef>
                <a:spcPts val="0"/>
              </a:spcBef>
              <a:buClr>
                <a:schemeClr val="dk1"/>
              </a:buClr>
              <a:buSzPct val="100000"/>
              <a:buFont typeface="Arial"/>
              <a:buChar char="•"/>
            </a:pPr>
            <a:r>
              <a:rPr lang="en-US" dirty="0">
                <a:latin typeface="Calibri"/>
                <a:cs typeface="Calibri"/>
                <a:sym typeface="Calibri"/>
              </a:rPr>
              <a:t>Name and contact information</a:t>
            </a:r>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16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Effect transition="in" filter="fade">
                                      <p:cBhvr>
                                        <p:cTn id="86" dur="1000"/>
                                        <p:tgtEl>
                                          <p:spTgt spid="3">
                                            <p:txEl>
                                              <p:pRg st="13" end="13"/>
                                            </p:txEl>
                                          </p:spTgt>
                                        </p:tgtEl>
                                      </p:cBhvr>
                                    </p:animEffect>
                                    <p:anim calcmode="lin" valueType="num">
                                      <p:cBhvr>
                                        <p:cTn id="8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6284" y="484632"/>
            <a:ext cx="4741963" cy="1971964"/>
          </a:xfrm>
        </p:spPr>
        <p:txBody>
          <a:bodyPr>
            <a:normAutofit/>
          </a:bodyPr>
          <a:lstStyle/>
          <a:p>
            <a:r>
              <a:rPr lang="en-US" sz="4800">
                <a:solidFill>
                  <a:schemeClr val="tx1"/>
                </a:solidFill>
              </a:rPr>
              <a:t>Goals</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Network Tower">
            <a:extLst>
              <a:ext uri="{FF2B5EF4-FFF2-40B4-BE49-F238E27FC236}">
                <a16:creationId xmlns:a16="http://schemas.microsoft.com/office/drawing/2014/main" id="{A8CD3BD1-6BAB-4A90-AB50-F00C6A747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396" y="1687625"/>
            <a:ext cx="3573675" cy="3573675"/>
          </a:xfrm>
          <a:prstGeom prst="rect">
            <a:avLst/>
          </a:prstGeom>
        </p:spPr>
      </p:pic>
      <p:sp>
        <p:nvSpPr>
          <p:cNvPr id="3" name="Content Placeholder 2"/>
          <p:cNvSpPr>
            <a:spLocks noGrp="1"/>
          </p:cNvSpPr>
          <p:nvPr>
            <p:ph idx="1"/>
          </p:nvPr>
        </p:nvSpPr>
        <p:spPr>
          <a:xfrm>
            <a:off x="6386286" y="2456596"/>
            <a:ext cx="4741962" cy="3715603"/>
          </a:xfrm>
        </p:spPr>
        <p:txBody>
          <a:bodyPr>
            <a:normAutofit/>
          </a:bodyPr>
          <a:lstStyle/>
          <a:p>
            <a:r>
              <a:rPr lang="en-US" sz="2400" dirty="0"/>
              <a:t>What is Formal and informal Communications </a:t>
            </a:r>
          </a:p>
          <a:p>
            <a:r>
              <a:rPr lang="en-US" sz="2400" dirty="0"/>
              <a:t>Describe 4 Communication Channels</a:t>
            </a:r>
          </a:p>
          <a:p>
            <a:r>
              <a:rPr lang="en-US" sz="2400" dirty="0"/>
              <a:t>Using Brainstorming Sessions as a form of communication</a:t>
            </a:r>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496600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Water Cooler Gossip Vector. Modern Office Water Cooler. Laughing.. Royalty  Free Cliparts, Vectors, And Stock Illustration. Image 98628101.">
            <a:extLst>
              <a:ext uri="{FF2B5EF4-FFF2-40B4-BE49-F238E27FC236}">
                <a16:creationId xmlns:a16="http://schemas.microsoft.com/office/drawing/2014/main" id="{74F10334-0407-42DB-AA6F-907131CBE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801" y="3852991"/>
            <a:ext cx="3005010" cy="30050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874339C-F276-43BC-812D-5A0169EDFEA0}"/>
              </a:ext>
            </a:extLst>
          </p:cNvPr>
          <p:cNvSpPr>
            <a:spLocks noGrp="1"/>
          </p:cNvSpPr>
          <p:nvPr>
            <p:ph type="title"/>
          </p:nvPr>
        </p:nvSpPr>
        <p:spPr>
          <a:xfrm>
            <a:off x="1069848" y="484632"/>
            <a:ext cx="10058400" cy="774820"/>
          </a:xfrm>
        </p:spPr>
        <p:txBody>
          <a:bodyPr>
            <a:normAutofit fontScale="90000"/>
          </a:bodyPr>
          <a:lstStyle/>
          <a:p>
            <a:r>
              <a:rPr lang="en-US" dirty="0"/>
              <a:t>Formal Vs Informal communication</a:t>
            </a:r>
          </a:p>
        </p:txBody>
      </p:sp>
      <p:sp>
        <p:nvSpPr>
          <p:cNvPr id="5" name="Text Placeholder 4">
            <a:extLst>
              <a:ext uri="{FF2B5EF4-FFF2-40B4-BE49-F238E27FC236}">
                <a16:creationId xmlns:a16="http://schemas.microsoft.com/office/drawing/2014/main" id="{9FB16068-39DA-4A8C-9B79-81C978FCBE98}"/>
              </a:ext>
            </a:extLst>
          </p:cNvPr>
          <p:cNvSpPr>
            <a:spLocks noGrp="1"/>
          </p:cNvSpPr>
          <p:nvPr>
            <p:ph type="body" idx="1"/>
          </p:nvPr>
        </p:nvSpPr>
        <p:spPr>
          <a:xfrm>
            <a:off x="1069848" y="1408176"/>
            <a:ext cx="4754880" cy="640080"/>
          </a:xfrm>
        </p:spPr>
        <p:txBody>
          <a:bodyPr>
            <a:normAutofit/>
          </a:bodyPr>
          <a:lstStyle/>
          <a:p>
            <a:r>
              <a:rPr lang="en-US" sz="2800" dirty="0"/>
              <a:t>Formal Communication</a:t>
            </a:r>
          </a:p>
        </p:txBody>
      </p:sp>
      <p:sp>
        <p:nvSpPr>
          <p:cNvPr id="7" name="Text Placeholder 6">
            <a:extLst>
              <a:ext uri="{FF2B5EF4-FFF2-40B4-BE49-F238E27FC236}">
                <a16:creationId xmlns:a16="http://schemas.microsoft.com/office/drawing/2014/main" id="{A24BA990-EA30-426C-AA65-A479C67E46D2}"/>
              </a:ext>
            </a:extLst>
          </p:cNvPr>
          <p:cNvSpPr>
            <a:spLocks noGrp="1"/>
          </p:cNvSpPr>
          <p:nvPr>
            <p:ph type="body" sz="quarter" idx="3"/>
          </p:nvPr>
        </p:nvSpPr>
        <p:spPr>
          <a:xfrm>
            <a:off x="6373368" y="1408176"/>
            <a:ext cx="4754880" cy="640080"/>
          </a:xfrm>
        </p:spPr>
        <p:txBody>
          <a:bodyPr>
            <a:normAutofit/>
          </a:bodyPr>
          <a:lstStyle/>
          <a:p>
            <a:r>
              <a:rPr lang="en-US" sz="2800" dirty="0"/>
              <a:t>Informal Communication</a:t>
            </a:r>
          </a:p>
        </p:txBody>
      </p:sp>
      <p:sp>
        <p:nvSpPr>
          <p:cNvPr id="8" name="Content Placeholder 7">
            <a:extLst>
              <a:ext uri="{FF2B5EF4-FFF2-40B4-BE49-F238E27FC236}">
                <a16:creationId xmlns:a16="http://schemas.microsoft.com/office/drawing/2014/main" id="{13E85933-6F98-4731-9531-FA94FB7D83D4}"/>
              </a:ext>
            </a:extLst>
          </p:cNvPr>
          <p:cNvSpPr>
            <a:spLocks noGrp="1"/>
          </p:cNvSpPr>
          <p:nvPr>
            <p:ph sz="quarter" idx="4"/>
          </p:nvPr>
        </p:nvSpPr>
        <p:spPr>
          <a:xfrm>
            <a:off x="6373368" y="2052320"/>
            <a:ext cx="5183632" cy="3291840"/>
          </a:xfrm>
        </p:spPr>
        <p:txBody>
          <a:bodyPr>
            <a:normAutofit/>
          </a:bodyPr>
          <a:lstStyle/>
          <a:p>
            <a:r>
              <a:rPr lang="en-US" dirty="0">
                <a:solidFill>
                  <a:srgbClr val="000000"/>
                </a:solidFill>
                <a:latin typeface="Rubik"/>
              </a:rPr>
              <a:t>C</a:t>
            </a:r>
            <a:r>
              <a:rPr lang="en-US" b="0" i="0" dirty="0">
                <a:solidFill>
                  <a:srgbClr val="000000"/>
                </a:solidFill>
                <a:effectLst/>
                <a:latin typeface="Rubik"/>
              </a:rPr>
              <a:t>asual and often unofficial communication</a:t>
            </a:r>
          </a:p>
          <a:p>
            <a:r>
              <a:rPr lang="en-US" dirty="0">
                <a:solidFill>
                  <a:srgbClr val="000000"/>
                </a:solidFill>
                <a:latin typeface="Rubik"/>
              </a:rPr>
              <a:t>Unplanned messages – personal matters or business reminders</a:t>
            </a:r>
          </a:p>
          <a:p>
            <a:r>
              <a:rPr lang="en-US" dirty="0">
                <a:solidFill>
                  <a:srgbClr val="000000"/>
                </a:solidFill>
                <a:latin typeface="Rubik"/>
              </a:rPr>
              <a:t>Fast </a:t>
            </a:r>
            <a:r>
              <a:rPr lang="en-US" b="0" i="0" dirty="0">
                <a:solidFill>
                  <a:srgbClr val="000000"/>
                </a:solidFill>
                <a:effectLst/>
                <a:latin typeface="Rubik"/>
              </a:rPr>
              <a:t>and time savings</a:t>
            </a:r>
          </a:p>
          <a:p>
            <a:r>
              <a:rPr lang="en-US" b="0" i="0" dirty="0">
                <a:solidFill>
                  <a:srgbClr val="000000"/>
                </a:solidFill>
                <a:effectLst/>
                <a:latin typeface="Rubik"/>
              </a:rPr>
              <a:t>information is exchanged spontaneously between two or more persons </a:t>
            </a:r>
          </a:p>
          <a:p>
            <a:r>
              <a:rPr lang="en-US" dirty="0">
                <a:solidFill>
                  <a:srgbClr val="000000"/>
                </a:solidFill>
                <a:latin typeface="Rubik"/>
              </a:rPr>
              <a:t>Does not </a:t>
            </a:r>
            <a:r>
              <a:rPr lang="en-US" b="0" i="0" dirty="0">
                <a:solidFill>
                  <a:srgbClr val="000000"/>
                </a:solidFill>
                <a:effectLst/>
                <a:latin typeface="Rubik"/>
              </a:rPr>
              <a:t>conform to the </a:t>
            </a:r>
            <a:br>
              <a:rPr lang="en-US" b="0" i="0" dirty="0">
                <a:solidFill>
                  <a:srgbClr val="000000"/>
                </a:solidFill>
                <a:effectLst/>
                <a:latin typeface="Rubik"/>
              </a:rPr>
            </a:br>
            <a:r>
              <a:rPr lang="en-US" b="0" i="0" dirty="0">
                <a:solidFill>
                  <a:srgbClr val="000000"/>
                </a:solidFill>
                <a:effectLst/>
                <a:latin typeface="Rubik"/>
              </a:rPr>
              <a:t>official rules or  processes</a:t>
            </a:r>
            <a:endParaRPr lang="en-US" dirty="0"/>
          </a:p>
        </p:txBody>
      </p:sp>
      <p:sp>
        <p:nvSpPr>
          <p:cNvPr id="10" name="Content Placeholder 9">
            <a:extLst>
              <a:ext uri="{FF2B5EF4-FFF2-40B4-BE49-F238E27FC236}">
                <a16:creationId xmlns:a16="http://schemas.microsoft.com/office/drawing/2014/main" id="{A56EDF25-BFB7-4AB5-BD1D-8D18ABD28146}"/>
              </a:ext>
            </a:extLst>
          </p:cNvPr>
          <p:cNvSpPr>
            <a:spLocks noGrp="1"/>
          </p:cNvSpPr>
          <p:nvPr>
            <p:ph sz="half" idx="2"/>
          </p:nvPr>
        </p:nvSpPr>
        <p:spPr>
          <a:xfrm>
            <a:off x="1072896" y="2052320"/>
            <a:ext cx="4754880" cy="3291840"/>
          </a:xfrm>
        </p:spPr>
        <p:txBody>
          <a:bodyPr>
            <a:normAutofit/>
          </a:bodyPr>
          <a:lstStyle/>
          <a:p>
            <a:r>
              <a:rPr lang="en-US" sz="1800" dirty="0">
                <a:solidFill>
                  <a:srgbClr val="000000"/>
                </a:solidFill>
                <a:effectLst/>
                <a:latin typeface="Arial" panose="020B0604020202020204" pitchFamily="34" charset="0"/>
                <a:ea typeface="Calibri" panose="020F0502020204030204" pitchFamily="34" charset="0"/>
              </a:rPr>
              <a:t>the exchange of official information – work related matters</a:t>
            </a:r>
          </a:p>
          <a:p>
            <a:r>
              <a:rPr lang="en-US" sz="1800" dirty="0">
                <a:solidFill>
                  <a:srgbClr val="000000"/>
                </a:solidFill>
                <a:latin typeface="Arial" panose="020B0604020202020204" pitchFamily="34" charset="0"/>
              </a:rPr>
              <a:t>Well thought out and planned – takes time to convey</a:t>
            </a:r>
            <a:endParaRPr lang="en-US" sz="1800" dirty="0"/>
          </a:p>
          <a:p>
            <a:r>
              <a:rPr lang="en-US" sz="1800" dirty="0">
                <a:solidFill>
                  <a:srgbClr val="000000"/>
                </a:solidFill>
                <a:effectLst/>
                <a:latin typeface="Arial" panose="020B0604020202020204" pitchFamily="34" charset="0"/>
                <a:ea typeface="Calibri" panose="020F0502020204030204" pitchFamily="34" charset="0"/>
              </a:rPr>
              <a:t>flows along the different levels of the organizational hierarchy (up, down, across)</a:t>
            </a:r>
          </a:p>
          <a:p>
            <a:r>
              <a:rPr lang="en-US" sz="1800" dirty="0">
                <a:solidFill>
                  <a:srgbClr val="000000"/>
                </a:solidFill>
                <a:latin typeface="Arial" panose="020B0604020202020204" pitchFamily="34" charset="0"/>
                <a:ea typeface="Calibri" panose="020F0502020204030204" pitchFamily="34" charset="0"/>
              </a:rPr>
              <a:t>Follows </a:t>
            </a:r>
            <a:r>
              <a:rPr lang="en-US" sz="1800" dirty="0">
                <a:solidFill>
                  <a:srgbClr val="000000"/>
                </a:solidFill>
                <a:effectLst/>
                <a:latin typeface="Arial" panose="020B0604020202020204" pitchFamily="34" charset="0"/>
                <a:ea typeface="Calibri" panose="020F0502020204030204" pitchFamily="34" charset="0"/>
              </a:rPr>
              <a:t>rules, policy, standards, processes and regulations of the organization</a:t>
            </a:r>
          </a:p>
        </p:txBody>
      </p:sp>
      <p:pic>
        <p:nvPicPr>
          <p:cNvPr id="1029" name="Picture 5" descr="Business Communication People Vector Illustration Stock Vector -  Illustration of group, cooperation: 124688959">
            <a:extLst>
              <a:ext uri="{FF2B5EF4-FFF2-40B4-BE49-F238E27FC236}">
                <a16:creationId xmlns:a16="http://schemas.microsoft.com/office/drawing/2014/main" id="{683DC6A8-993C-4E4A-B00D-A207D69723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0" b="19630"/>
          <a:stretch/>
        </p:blipFill>
        <p:spPr bwMode="auto">
          <a:xfrm>
            <a:off x="1967294" y="4629070"/>
            <a:ext cx="4406074" cy="221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1000"/>
                                        <p:tgtEl>
                                          <p:spTgt spid="8">
                                            <p:txEl>
                                              <p:pRg st="4" end="4"/>
                                            </p:txEl>
                                          </p:spTgt>
                                        </p:tgtEl>
                                      </p:cBhvr>
                                    </p:animEffect>
                                    <p:anim calcmode="lin" valueType="num">
                                      <p:cBhvr>
                                        <p:cTn id="6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57437" y="200311"/>
            <a:ext cx="6472294" cy="1517984"/>
          </a:xfrm>
        </p:spPr>
        <p:txBody>
          <a:bodyPr>
            <a:normAutofit/>
          </a:bodyPr>
          <a:lstStyle/>
          <a:p>
            <a:r>
              <a:rPr lang="en-US" sz="3700" dirty="0">
                <a:solidFill>
                  <a:schemeClr val="tx1"/>
                </a:solidFill>
              </a:rPr>
              <a:t>Managers Spend 2/3 of </a:t>
            </a:r>
            <a:br>
              <a:rPr lang="en-US" sz="3700" dirty="0">
                <a:solidFill>
                  <a:schemeClr val="tx1"/>
                </a:solidFill>
              </a:rPr>
            </a:br>
            <a:r>
              <a:rPr lang="en-US" sz="3700" dirty="0">
                <a:solidFill>
                  <a:schemeClr val="tx1"/>
                </a:solidFill>
              </a:rPr>
              <a:t>their day Communicating</a:t>
            </a:r>
          </a:p>
        </p:txBody>
      </p:sp>
      <p:sp>
        <p:nvSpPr>
          <p:cNvPr id="1029" name="Freeform: Shape 72">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ttp://www.spyghana.com/wp-content/uploads/2014/08/Communication.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275" y="3030229"/>
            <a:ext cx="3542527" cy="19926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77940" y="1918606"/>
            <a:ext cx="5451791" cy="4739083"/>
          </a:xfrm>
        </p:spPr>
        <p:txBody>
          <a:bodyPr anchor="t">
            <a:noAutofit/>
          </a:bodyPr>
          <a:lstStyle/>
          <a:p>
            <a:pPr marL="0" indent="0">
              <a:buNone/>
            </a:pPr>
            <a:r>
              <a:rPr lang="en-US" sz="2400" dirty="0"/>
              <a:t>Communication is vital in running an organization and provides a link between employees and customers and between employees and manager.  </a:t>
            </a:r>
          </a:p>
          <a:p>
            <a:pPr marL="0" indent="0">
              <a:buNone/>
            </a:pPr>
            <a:r>
              <a:rPr lang="en-US" sz="2400" dirty="0"/>
              <a:t>Managers Communicate in 4 ways:</a:t>
            </a:r>
          </a:p>
          <a:p>
            <a:pPr lvl="1"/>
            <a:r>
              <a:rPr lang="en-US" sz="2400" dirty="0"/>
              <a:t>Speaking</a:t>
            </a:r>
          </a:p>
          <a:p>
            <a:pPr lvl="1"/>
            <a:r>
              <a:rPr lang="en-US" sz="2400" dirty="0"/>
              <a:t>Listening</a:t>
            </a:r>
          </a:p>
          <a:p>
            <a:pPr lvl="1"/>
            <a:r>
              <a:rPr lang="en-US" sz="2400" dirty="0"/>
              <a:t>Writing</a:t>
            </a:r>
          </a:p>
          <a:p>
            <a:pPr lvl="1"/>
            <a:r>
              <a:rPr lang="en-US" sz="2400" dirty="0"/>
              <a:t>Reading</a:t>
            </a:r>
          </a:p>
        </p:txBody>
      </p:sp>
      <p:grpSp>
        <p:nvGrpSpPr>
          <p:cNvPr id="1030" name="Group 7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31" name="Oval 7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11453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80685"/>
            <a:ext cx="11977351" cy="1752599"/>
          </a:xfrm>
        </p:spPr>
        <p:txBody>
          <a:bodyPr/>
          <a:lstStyle/>
          <a:p>
            <a:pPr algn="ctr"/>
            <a:r>
              <a:rPr lang="en-US" dirty="0"/>
              <a:t>How Managers Communicate</a:t>
            </a:r>
          </a:p>
        </p:txBody>
      </p:sp>
      <p:pic>
        <p:nvPicPr>
          <p:cNvPr id="8194" name="Picture 2" descr="Listening Skills - The 10 Principles of Listening | SkillsYouNeed | Good  listening skills, Listening skills, Coaching skills">
            <a:extLst>
              <a:ext uri="{FF2B5EF4-FFF2-40B4-BE49-F238E27FC236}">
                <a16:creationId xmlns:a16="http://schemas.microsoft.com/office/drawing/2014/main" id="{F9954B5B-979C-409F-91FD-4B2EFED85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528" y="1490016"/>
            <a:ext cx="8384145" cy="528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8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6740-84A6-4818-BFC4-169958F9DB15}"/>
              </a:ext>
            </a:extLst>
          </p:cNvPr>
          <p:cNvSpPr>
            <a:spLocks noGrp="1"/>
          </p:cNvSpPr>
          <p:nvPr>
            <p:ph type="title"/>
          </p:nvPr>
        </p:nvSpPr>
        <p:spPr>
          <a:xfrm>
            <a:off x="7883611" y="512064"/>
            <a:ext cx="3975313" cy="923545"/>
          </a:xfrm>
          <a:ln>
            <a:noFill/>
          </a:ln>
        </p:spPr>
        <p:txBody>
          <a:bodyPr>
            <a:normAutofit/>
          </a:bodyPr>
          <a:lstStyle/>
          <a:p>
            <a:r>
              <a:rPr lang="en-US" sz="3200" dirty="0"/>
              <a:t>What is meant by media</a:t>
            </a:r>
          </a:p>
        </p:txBody>
      </p:sp>
      <p:pic>
        <p:nvPicPr>
          <p:cNvPr id="3074" name="Picture 2" descr="Social Media And The End Of The News As We Know It - Digital Future Times">
            <a:extLst>
              <a:ext uri="{FF2B5EF4-FFF2-40B4-BE49-F238E27FC236}">
                <a16:creationId xmlns:a16="http://schemas.microsoft.com/office/drawing/2014/main" id="{795965AB-CCC5-4FB2-AF24-5E74EB89B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79" r="15925"/>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715ED8-1CC5-4AE5-A65A-E246916E9E68}"/>
              </a:ext>
            </a:extLst>
          </p:cNvPr>
          <p:cNvSpPr>
            <a:spLocks noGrp="1"/>
          </p:cNvSpPr>
          <p:nvPr>
            <p:ph idx="1"/>
          </p:nvPr>
        </p:nvSpPr>
        <p:spPr>
          <a:xfrm>
            <a:off x="7962879" y="1403603"/>
            <a:ext cx="3975313" cy="4050792"/>
          </a:xfrm>
        </p:spPr>
        <p:txBody>
          <a:bodyPr>
            <a:noAutofit/>
          </a:bodyPr>
          <a:lstStyle/>
          <a:p>
            <a:pPr marL="0" indent="0">
              <a:buNone/>
            </a:pPr>
            <a:r>
              <a:rPr lang="en-US" sz="2400" dirty="0"/>
              <a:t>Forms or channels of how we communicate</a:t>
            </a:r>
          </a:p>
          <a:p>
            <a:pPr marL="0" indent="0">
              <a:buNone/>
            </a:pPr>
            <a:r>
              <a:rPr lang="en-US" sz="2400" b="1" dirty="0">
                <a:solidFill>
                  <a:srgbClr val="FF0000"/>
                </a:solidFill>
              </a:rPr>
              <a:t>Media</a:t>
            </a:r>
            <a:r>
              <a:rPr lang="en-US" sz="2400" dirty="0"/>
              <a:t> - </a:t>
            </a:r>
            <a:r>
              <a:rPr lang="en-US" sz="2400" b="0" i="0" dirty="0">
                <a:effectLst/>
              </a:rPr>
              <a:t>communication outlets or tools used to store and deliver information</a:t>
            </a:r>
            <a:r>
              <a:rPr lang="en-US" sz="2400" dirty="0"/>
              <a:t> </a:t>
            </a:r>
            <a:endParaRPr lang="en-US" sz="2400" b="0" i="0" dirty="0">
              <a:effectLst/>
            </a:endParaRPr>
          </a:p>
          <a:p>
            <a:pPr marL="0" indent="0">
              <a:buNone/>
            </a:pPr>
            <a:r>
              <a:rPr lang="en-US" sz="2400" dirty="0"/>
              <a:t>  </a:t>
            </a:r>
          </a:p>
          <a:p>
            <a:pPr marL="0" indent="0">
              <a:buNone/>
            </a:pPr>
            <a:r>
              <a:rPr lang="en-US" sz="2400" dirty="0">
                <a:latin typeface="Roboto"/>
              </a:rPr>
              <a:t>Also known as </a:t>
            </a:r>
            <a:r>
              <a:rPr lang="en-US" sz="2400" b="1" dirty="0">
                <a:solidFill>
                  <a:srgbClr val="FF0000"/>
                </a:solidFill>
                <a:latin typeface="Roboto"/>
              </a:rPr>
              <a:t>medium</a:t>
            </a:r>
            <a:r>
              <a:rPr lang="en-US" sz="2400" dirty="0">
                <a:latin typeface="Roboto"/>
              </a:rPr>
              <a:t> or </a:t>
            </a:r>
            <a:r>
              <a:rPr lang="en-US" sz="2400" b="1" dirty="0">
                <a:solidFill>
                  <a:srgbClr val="FF0000"/>
                </a:solidFill>
                <a:latin typeface="Roboto"/>
              </a:rPr>
              <a:t>mediums</a:t>
            </a:r>
            <a:r>
              <a:rPr lang="en-US" sz="2400" dirty="0">
                <a:latin typeface="Roboto"/>
              </a:rPr>
              <a:t> (multiple)</a:t>
            </a:r>
            <a:endParaRPr lang="en-US" sz="2400" dirty="0"/>
          </a:p>
        </p:txBody>
      </p:sp>
      <p:sp>
        <p:nvSpPr>
          <p:cNvPr id="14" name="Title 1">
            <a:extLst>
              <a:ext uri="{FF2B5EF4-FFF2-40B4-BE49-F238E27FC236}">
                <a16:creationId xmlns:a16="http://schemas.microsoft.com/office/drawing/2014/main" id="{DA377E3B-1344-46ED-9F5D-687593C2471E}"/>
              </a:ext>
            </a:extLst>
          </p:cNvPr>
          <p:cNvSpPr txBox="1">
            <a:spLocks/>
          </p:cNvSpPr>
          <p:nvPr/>
        </p:nvSpPr>
        <p:spPr>
          <a:xfrm>
            <a:off x="7962879" y="5454395"/>
            <a:ext cx="4530765" cy="119443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000" b="1" dirty="0">
                <a:solidFill>
                  <a:srgbClr val="FF0000"/>
                </a:solidFill>
              </a:rPr>
              <a:t>AKA:  Channel Management</a:t>
            </a:r>
          </a:p>
        </p:txBody>
      </p:sp>
    </p:spTree>
    <p:extLst>
      <p:ext uri="{BB962C8B-B14F-4D97-AF65-F5344CB8AC3E}">
        <p14:creationId xmlns:p14="http://schemas.microsoft.com/office/powerpoint/2010/main" val="5591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CB61F72-409D-4844-A0A1-5DD97DA728A4}"/>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4600" dirty="0">
                <a:blipFill dpi="0" rotWithShape="1">
                  <a:blip r:embed="rId4"/>
                  <a:srcRect/>
                  <a:tile tx="6350" ty="-127000" sx="65000" sy="64000" flip="none" algn="tl"/>
                </a:blipFill>
                <a:effectLst/>
              </a:rPr>
              <a:t>Think about it:  You are working in a restaurant.  You have a new low-fat menu item that is not selling well.  What channel management decisions (media) would you make to increase sales on this product? </a:t>
            </a:r>
            <a:endParaRPr lang="en-US" sz="4600" dirty="0">
              <a:blipFill dpi="0" rotWithShape="1">
                <a:blip r:embed="rId4"/>
                <a:srcRect/>
                <a:tile tx="6350" ty="-127000" sx="65000" sy="64000" flip="none" algn="tl"/>
              </a:blipFill>
            </a:endParaRPr>
          </a:p>
        </p:txBody>
      </p:sp>
      <p:sp>
        <p:nvSpPr>
          <p:cNvPr id="19" name="Rectangle 18">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2" name="Oval 21">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5800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83612" y="484632"/>
            <a:ext cx="3816774" cy="1609344"/>
          </a:xfrm>
          <a:ln>
            <a:noFill/>
          </a:ln>
        </p:spPr>
        <p:txBody>
          <a:bodyPr>
            <a:normAutofit/>
          </a:bodyPr>
          <a:lstStyle/>
          <a:p>
            <a:r>
              <a:rPr lang="en-US" sz="3200"/>
              <a:t>Four Channels of Communication</a:t>
            </a:r>
          </a:p>
        </p:txBody>
      </p:sp>
      <p:pic>
        <p:nvPicPr>
          <p:cNvPr id="1026" name="Picture 2" descr="http://image.shutterstock.com/display_pic_with_logo/674152/674152,1315277088,1/stock-photo--d-colorful-buzzword-text-communication-channels-84085189.jpg"/>
          <p:cNvPicPr>
            <a:picLocks noChangeAspect="1" noChangeArrowheads="1"/>
          </p:cNvPicPr>
          <p:nvPr/>
        </p:nvPicPr>
        <p:blipFill rotWithShape="1">
          <a:blip r:embed="rId4">
            <a:extLst>
              <a:ext uri="{28A0092B-C50C-407E-A947-70E740481C1C}">
                <a14:useLocalDpi xmlns:a14="http://schemas.microsoft.com/office/drawing/2010/main" val="0"/>
              </a:ext>
            </a:extLst>
          </a:blip>
          <a:srcRect l="9604" r="10591" b="-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88687" y="2121408"/>
            <a:ext cx="4499970" cy="4050792"/>
          </a:xfrm>
        </p:spPr>
        <p:txBody>
          <a:bodyPr>
            <a:noAutofit/>
          </a:bodyPr>
          <a:lstStyle/>
          <a:p>
            <a:pPr marL="0" indent="0">
              <a:buNone/>
            </a:pPr>
            <a:r>
              <a:rPr lang="en-US" sz="2400" b="1" dirty="0">
                <a:solidFill>
                  <a:srgbClr val="FF0000"/>
                </a:solidFill>
              </a:rPr>
              <a:t>Channels of communication </a:t>
            </a:r>
            <a:r>
              <a:rPr lang="en-US" sz="2400" dirty="0"/>
              <a:t>– the means by which the message is conveyed</a:t>
            </a:r>
          </a:p>
          <a:p>
            <a:pPr marL="457200" indent="-457200">
              <a:buFont typeface="+mj-lt"/>
              <a:buAutoNum type="arabicPeriod"/>
            </a:pPr>
            <a:r>
              <a:rPr lang="en-US" sz="2400" dirty="0"/>
              <a:t>Oral Communication</a:t>
            </a:r>
          </a:p>
          <a:p>
            <a:pPr marL="457200" indent="-457200">
              <a:buFont typeface="+mj-lt"/>
              <a:buAutoNum type="arabicPeriod"/>
            </a:pPr>
            <a:r>
              <a:rPr lang="en-US" sz="2400" dirty="0"/>
              <a:t>Written Communication</a:t>
            </a:r>
          </a:p>
          <a:p>
            <a:pPr marL="457200" indent="-457200">
              <a:buFont typeface="+mj-lt"/>
              <a:buAutoNum type="arabicPeriod"/>
            </a:pPr>
            <a:r>
              <a:rPr lang="en-US" sz="2400" dirty="0"/>
              <a:t>Nonverbal Communication</a:t>
            </a:r>
          </a:p>
          <a:p>
            <a:pPr marL="457200" indent="-457200">
              <a:buFont typeface="+mj-lt"/>
              <a:buAutoNum type="arabicPeriod"/>
            </a:pPr>
            <a:r>
              <a:rPr lang="en-US" sz="2400" dirty="0"/>
              <a:t>Electronic Communication</a:t>
            </a:r>
          </a:p>
        </p:txBody>
      </p:sp>
      <p:grpSp>
        <p:nvGrpSpPr>
          <p:cNvPr id="1029" name="Group 7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237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1" y="263235"/>
            <a:ext cx="5299586" cy="867650"/>
          </a:xfrm>
          <a:ln>
            <a:noFill/>
          </a:ln>
        </p:spPr>
        <p:txBody>
          <a:bodyPr>
            <a:normAutofit/>
          </a:bodyPr>
          <a:lstStyle/>
          <a:p>
            <a:r>
              <a:rPr lang="en-US" sz="4000" dirty="0"/>
              <a:t>Oral Communication</a:t>
            </a:r>
          </a:p>
        </p:txBody>
      </p:sp>
      <p:pic>
        <p:nvPicPr>
          <p:cNvPr id="10242" name="Picture 2" descr="http://blog.adambabcock.com/wp-content/uploads/2013/03/student-23820_640-400x329.png"/>
          <p:cNvPicPr>
            <a:picLocks noChangeAspect="1" noChangeArrowheads="1"/>
          </p:cNvPicPr>
          <p:nvPr/>
        </p:nvPicPr>
        <p:blipFill rotWithShape="1">
          <a:blip r:embed="rId3"/>
          <a:srcRect l="13285" r="13958"/>
          <a:stretch/>
        </p:blipFill>
        <p:spPr bwMode="auto">
          <a:xfrm>
            <a:off x="1" y="10"/>
            <a:ext cx="6066502" cy="6857989"/>
          </a:xfrm>
          <a:prstGeom prst="rect">
            <a:avLst/>
          </a:prstGeom>
          <a:noFill/>
        </p:spPr>
      </p:pic>
      <p:sp>
        <p:nvSpPr>
          <p:cNvPr id="3" name="Content Placeholder 2"/>
          <p:cNvSpPr>
            <a:spLocks noGrp="1"/>
          </p:cNvSpPr>
          <p:nvPr>
            <p:ph idx="1"/>
          </p:nvPr>
        </p:nvSpPr>
        <p:spPr>
          <a:xfrm>
            <a:off x="6400801" y="1053240"/>
            <a:ext cx="5666703" cy="5254086"/>
          </a:xfrm>
        </p:spPr>
        <p:txBody>
          <a:bodyPr>
            <a:noAutofit/>
          </a:bodyPr>
          <a:lstStyle/>
          <a:p>
            <a:pPr>
              <a:spcBef>
                <a:spcPts val="0"/>
              </a:spcBef>
              <a:spcAft>
                <a:spcPts val="600"/>
              </a:spcAft>
            </a:pPr>
            <a:r>
              <a:rPr lang="en-US" sz="2400" dirty="0"/>
              <a:t>Phone calls</a:t>
            </a:r>
          </a:p>
          <a:p>
            <a:pPr>
              <a:spcBef>
                <a:spcPts val="0"/>
              </a:spcBef>
              <a:spcAft>
                <a:spcPts val="600"/>
              </a:spcAft>
            </a:pPr>
            <a:r>
              <a:rPr lang="en-US" sz="2400" dirty="0"/>
              <a:t>Meetings – group or individual</a:t>
            </a:r>
          </a:p>
          <a:p>
            <a:pPr>
              <a:spcBef>
                <a:spcPts val="0"/>
              </a:spcBef>
              <a:spcAft>
                <a:spcPts val="600"/>
              </a:spcAft>
            </a:pPr>
            <a:r>
              <a:rPr lang="en-US" sz="2400" dirty="0"/>
              <a:t>Presentations</a:t>
            </a:r>
          </a:p>
          <a:p>
            <a:pPr>
              <a:spcBef>
                <a:spcPts val="0"/>
              </a:spcBef>
              <a:spcAft>
                <a:spcPts val="600"/>
              </a:spcAft>
            </a:pPr>
            <a:r>
              <a:rPr lang="en-US" sz="2400" dirty="0"/>
              <a:t>Group Brainstorming activities</a:t>
            </a:r>
          </a:p>
          <a:p>
            <a:pPr lvl="1">
              <a:spcBef>
                <a:spcPts val="0"/>
              </a:spcBef>
              <a:spcAft>
                <a:spcPts val="600"/>
              </a:spcAft>
            </a:pPr>
            <a:r>
              <a:rPr lang="en-US" sz="2400" b="1" dirty="0">
                <a:solidFill>
                  <a:srgbClr val="FF0000"/>
                </a:solidFill>
              </a:rPr>
              <a:t>Brainstorming</a:t>
            </a:r>
            <a:r>
              <a:rPr lang="en-US" sz="2400" dirty="0"/>
              <a:t>:  group discussion technique used to generate as many ideas as possible</a:t>
            </a:r>
          </a:p>
          <a:p>
            <a:pPr lvl="1">
              <a:spcBef>
                <a:spcPts val="0"/>
              </a:spcBef>
              <a:spcAft>
                <a:spcPts val="600"/>
              </a:spcAft>
            </a:pPr>
            <a:r>
              <a:rPr lang="en-US" sz="2200" b="1" dirty="0">
                <a:solidFill>
                  <a:srgbClr val="FF0000"/>
                </a:solidFill>
              </a:rPr>
              <a:t>Focus Groups: </a:t>
            </a:r>
            <a:r>
              <a:rPr lang="en-US" sz="2400" dirty="0"/>
              <a:t>group interview involving a small number of similar people </a:t>
            </a:r>
            <a:endParaRPr lang="en-US" sz="2200" dirty="0"/>
          </a:p>
          <a:p>
            <a:pPr>
              <a:spcBef>
                <a:spcPts val="0"/>
              </a:spcBef>
              <a:spcAft>
                <a:spcPts val="600"/>
              </a:spcAft>
            </a:pPr>
            <a:r>
              <a:rPr lang="en-US" sz="2400" dirty="0"/>
              <a:t>Providing instruction on tasks/duties</a:t>
            </a:r>
          </a:p>
          <a:p>
            <a:pPr>
              <a:spcBef>
                <a:spcPts val="0"/>
              </a:spcBef>
              <a:spcAft>
                <a:spcPts val="600"/>
              </a:spcAft>
            </a:pPr>
            <a:r>
              <a:rPr lang="en-US" sz="2400" dirty="0"/>
              <a:t>Formal – prepared and structured meetings</a:t>
            </a:r>
            <a:endParaRPr lang="en-US" sz="2200" dirty="0"/>
          </a:p>
          <a:p>
            <a:pPr>
              <a:spcBef>
                <a:spcPts val="0"/>
              </a:spcBef>
              <a:spcAft>
                <a:spcPts val="600"/>
              </a:spcAft>
            </a:pPr>
            <a:r>
              <a:rPr lang="en-US" sz="2400" dirty="0"/>
              <a:t>Informal discussions – happens by chance</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p:txBody>
      </p:sp>
      <p:grpSp>
        <p:nvGrpSpPr>
          <p:cNvPr id="73" name="Group 72">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735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down)">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876</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Roboto</vt:lpstr>
      <vt:lpstr>Rockwell</vt:lpstr>
      <vt:lpstr>Rockwell Condensed</vt:lpstr>
      <vt:lpstr>Rockwell Extra Bold</vt:lpstr>
      <vt:lpstr>Rubik</vt:lpstr>
      <vt:lpstr>Wingdings</vt:lpstr>
      <vt:lpstr>Wood Type</vt:lpstr>
      <vt:lpstr>Wood Type</vt:lpstr>
      <vt:lpstr>The Communication Process</vt:lpstr>
      <vt:lpstr>Goals</vt:lpstr>
      <vt:lpstr>Formal Vs Informal communication</vt:lpstr>
      <vt:lpstr>Managers Spend 2/3 of  their day Communicating</vt:lpstr>
      <vt:lpstr>How Managers Communicate</vt:lpstr>
      <vt:lpstr>What is meant by media</vt:lpstr>
      <vt:lpstr>Think about it:  You are working in a restaurant.  You have a new low-fat menu item that is not selling well.  What channel management decisions (media) would you make to increase sales on this product? </vt:lpstr>
      <vt:lpstr>Four Channels of Communication</vt:lpstr>
      <vt:lpstr>Oral Communication</vt:lpstr>
      <vt:lpstr>Written Communication</vt:lpstr>
      <vt:lpstr>How to Write an Effective Communication</vt:lpstr>
      <vt:lpstr>When to use emails</vt:lpstr>
      <vt:lpstr>When to use memos</vt:lpstr>
      <vt:lpstr>When to use letters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Communication Process</dc:title>
  <dc:creator>Cassie Vetter</dc:creator>
  <cp:lastModifiedBy>Cassie Vetter</cp:lastModifiedBy>
  <cp:revision>8</cp:revision>
  <dcterms:created xsi:type="dcterms:W3CDTF">2021-01-03T17:17:02Z</dcterms:created>
  <dcterms:modified xsi:type="dcterms:W3CDTF">2024-01-24T13:30:17Z</dcterms:modified>
</cp:coreProperties>
</file>